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72" r:id="rId10"/>
    <p:sldId id="262" r:id="rId11"/>
    <p:sldId id="263" r:id="rId12"/>
    <p:sldId id="264" r:id="rId13"/>
    <p:sldId id="265" r:id="rId14"/>
    <p:sldId id="266" r:id="rId15"/>
    <p:sldId id="26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6F1"/>
    <a:srgbClr val="B3D9F8"/>
    <a:srgbClr val="A6D3E6"/>
    <a:srgbClr val="64A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F17CCD0-4F0D-4F27-A2BB-DDFCAD50FFF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40BA3DC-9BB6-4D39-AEE4-74209AD94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23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379BBDE5-FF1A-4FAB-9773-919A7EE82F63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499046B-A629-4088-8902-5B0FC3124F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6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EFFB1-305F-400C-A150-84EC20CC48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3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1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2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1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8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3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95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4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7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87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AC693-1A39-4A99-8761-B2933D812757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21B66-D882-4AB0-992E-62BBD2FD5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22.png"/><Relationship Id="rId16" Type="http://schemas.openxmlformats.org/officeDocument/2006/relationships/image" Target="../media/image33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19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\Мероприятия\2018-12-21 Совещание с замглавами\Заставка (Full HD)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22255"/>
            <a:ext cx="12158653" cy="68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:\Doc\Мероприятия\2018-08-24 Августовская конференция\Банер\Image00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522" y="1060756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Doc\Мероприятия\2018-08-24 Августовская конференция\Банер\Image000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30" y="434060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D:\Doc\Мероприятия\2018-08-24 Августовская конференция\Банер\Image000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32" y="1477649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D:\Doc\Мероприятия\2018-08-24 Августовская конференция\Банер\Image000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3" y="3730662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D:\Doc\Мероприятия\2018-08-24 Августовская конференция\Банер\Image0000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3" y="237631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D:\Doc\Мероприятия\2018-08-24 Августовская конференция\Банер\Image0000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689" y="2510771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D:\Doc\Мероприятия\2018-08-24 Августовская конференция\Банер\Image0000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231" y="2986261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D:\Doc\Мероприятия\2018-08-24 Августовская конференция\Банер\Image0000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501" y="3830831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D:\Doc\Мероприятия\2018-08-24 Августовская конференция\Банер\Image000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420" y="520750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D:\Doc\Мероприятия\2018-08-24 Августовская конференция\Банер\Image000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3" y="923587"/>
            <a:ext cx="1219891" cy="121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X:\Логотип МОН_new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940" r="12512" b="15335"/>
          <a:stretch/>
        </p:blipFill>
        <p:spPr bwMode="auto">
          <a:xfrm>
            <a:off x="264702" y="104992"/>
            <a:ext cx="1154272" cy="11387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283870" y="6339757"/>
            <a:ext cx="1554874" cy="415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октября  2017 года</a:t>
            </a: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Краснодар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10542" y="412826"/>
            <a:ext cx="6946656" cy="523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МОЛОДЁЖНОЙ ПОЛИТИКИ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704529" y="300384"/>
            <a:ext cx="0" cy="87550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8"/>
          <p:cNvSpPr txBox="1">
            <a:spLocks/>
          </p:cNvSpPr>
          <p:nvPr/>
        </p:nvSpPr>
        <p:spPr>
          <a:xfrm>
            <a:off x="124616" y="1964893"/>
            <a:ext cx="7199134" cy="2375714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9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проведении государственной</a:t>
            </a:r>
            <a:br>
              <a:rPr lang="ru-RU" sz="319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9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итоговой аттестации по образовательным программам основного общего образования</a:t>
            </a:r>
          </a:p>
          <a:p>
            <a:r>
              <a:rPr lang="ru-RU" sz="3199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  <a:endParaRPr lang="ru-RU" sz="3199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1323" y="4724844"/>
            <a:ext cx="9174035" cy="118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1" tIns="45706" rIns="431862" bIns="45706" anchor="ctr"/>
          <a:lstStyle/>
          <a:p>
            <a:pPr algn="r">
              <a:defRPr/>
            </a:pP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Гардымова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</a:t>
            </a: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  <a:cs typeface="Arial"/>
              </a:rPr>
              <a:t>Руженна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 Анатольевна, </a:t>
            </a:r>
          </a:p>
          <a:p>
            <a:pPr algn="r"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начальник отдела государственной итоговой </a:t>
            </a:r>
            <a:endParaRPr lang="ru-RU" b="1" kern="0" dirty="0" smtClean="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algn="r">
              <a:defRPr/>
            </a:pP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аттестации в управлении общего образования</a:t>
            </a:r>
            <a:endParaRPr lang="ru-RU" b="1" kern="0" dirty="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36" name="Заголовок 8"/>
          <p:cNvSpPr txBox="1">
            <a:spLocks/>
          </p:cNvSpPr>
          <p:nvPr/>
        </p:nvSpPr>
        <p:spPr>
          <a:xfrm>
            <a:off x="9086250" y="6164671"/>
            <a:ext cx="3074608" cy="503939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г. Краснодар</a:t>
            </a:r>
          </a:p>
          <a:p>
            <a:r>
              <a:rPr lang="ru-RU" sz="16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01.02.2019</a:t>
            </a:r>
            <a:endParaRPr lang="ru-RU" sz="1600" b="1" kern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pic>
        <p:nvPicPr>
          <p:cNvPr id="37" name="Picture 4" descr="ГербКубани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564044" y="122833"/>
            <a:ext cx="555586" cy="668487"/>
          </a:xfrm>
          <a:prstGeom prst="rect">
            <a:avLst/>
          </a:prstGeom>
          <a:noFill/>
          <a:ln>
            <a:noFill/>
          </a:ln>
          <a:effectLst>
            <a:outerShdw blurRad="101600" dir="4080000" sx="108000" sy="108000" algn="tl" rotWithShape="0">
              <a:prstClr val="black">
                <a:alpha val="4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2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8805911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Результаты ГИА-9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03402" y="868398"/>
            <a:ext cx="1128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Обработка и проверка экзаменационных работ занимает не более 10 календарных дней</a:t>
            </a:r>
            <a:endParaRPr lang="ru-RU" sz="20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9187"/>
              </p:ext>
            </p:extLst>
          </p:nvPr>
        </p:nvGraphicFramePr>
        <p:xfrm>
          <a:off x="648834" y="1268508"/>
          <a:ext cx="832290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115"/>
                <a:gridCol w="1539551"/>
                <a:gridCol w="1679510"/>
                <a:gridCol w="1670180"/>
                <a:gridCol w="1539549"/>
              </a:tblGrid>
              <a:tr h="27817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173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34 - 39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15 - 21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22 - 32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20 - 30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31 - 40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26 - 36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37 - 46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34 - 39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24 - 34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35 - 44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278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20 - 26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27 - 33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837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12 - 17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18 - 22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837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0 - 28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46 - 58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59 - 70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622255" y="6172988"/>
            <a:ext cx="10644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2018 ГОДА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5" y="6197832"/>
            <a:ext cx="845595" cy="375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089" y="1486294"/>
            <a:ext cx="3200222" cy="4170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89260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Апелляции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flipV="1">
            <a:off x="948909" y="979703"/>
            <a:ext cx="5156616" cy="9157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54687" y="979705"/>
            <a:ext cx="333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Участники ГИА могут подать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апелляцию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flipV="1">
            <a:off x="6497742" y="979703"/>
            <a:ext cx="5156616" cy="9157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042595" y="979705"/>
            <a:ext cx="2066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 принимаются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апелляции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9458" y="2004575"/>
            <a:ext cx="3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 нарушении установленного порядка</a:t>
            </a:r>
            <a:r>
              <a:rPr lang="ru-RU" dirty="0"/>
              <a:t> </a:t>
            </a:r>
            <a:r>
              <a:rPr lang="ru-RU" dirty="0" smtClean="0"/>
              <a:t>проведения ГИА-9 по учебному предмету –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день экзамена не покидая ППЭ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9458" y="3448038"/>
            <a:ext cx="3780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 несогласии с выставленными баллами –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течение двух рабочих дней </a:t>
            </a:r>
            <a:r>
              <a:rPr lang="ru-RU" dirty="0" smtClean="0"/>
              <a:t>после официального объявления результатов по предмету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5551" y="2013128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вопросам содержания и структуры КИМ по учебным предметам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95551" y="3123922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вопросам, связанным с нарушением самим участником порядка проведения ГИА-9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95551" y="4347246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вопросам, связанным с неправильным оформлением экзаменационной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448" y="5076824"/>
            <a:ext cx="5178168" cy="15335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ВНИМАНИЕ!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По результатам рассмотрения апелляции оценка может быть изменена как в сторону увеличения, так и в сторону уменьшения!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1"/>
                </a:solidFill>
              </a:rPr>
              <a:t>Черновики, использованные на экзамене, в качестве материалов апелляции не рассматриваются!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5551" y="5475140"/>
            <a:ext cx="3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вопросам, связанным с оцениванием результатов выполнения заданий с кратким ответом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662" y="1437589"/>
            <a:ext cx="2680716" cy="38956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8686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Условия получения аттестата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4687" y="979705"/>
            <a:ext cx="333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Участники ГИА могут подать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апелляцию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2595" y="979705"/>
            <a:ext cx="2066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 принимаются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апелляции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146" t="30489" r="15052" b="13055"/>
          <a:stretch/>
        </p:blipFill>
        <p:spPr>
          <a:xfrm>
            <a:off x="795528" y="979705"/>
            <a:ext cx="10387584" cy="5672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8686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Выставление итоговой отметки</a:t>
            </a:r>
            <a:endParaRPr lang="ru-RU" sz="3200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5062193" y="1110338"/>
            <a:ext cx="6881568" cy="1605064"/>
          </a:xfrm>
          <a:prstGeom prst="homePlate">
            <a:avLst>
              <a:gd name="adj" fmla="val 4566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237">
              <a:tabLst>
                <a:tab pos="3353947" algn="l"/>
                <a:tab pos="3477028" algn="l"/>
              </a:tabLst>
            </a:pP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Итоговая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отметка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определяется как среднее арифметическое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годовой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и </a:t>
            </a:r>
            <a:r>
              <a:rPr lang="ru-RU" i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экзаменационной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отметок выпускника и выставляется  в аттестат целыми числами в соответствии с правилами </a:t>
            </a:r>
            <a:endParaRPr lang="ru-RU" i="1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defTabSz="580237">
              <a:tabLst>
                <a:tab pos="3353947" algn="l"/>
                <a:tab pos="3477028" algn="l"/>
              </a:tabLst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математического </a:t>
            </a:r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округления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550112" y="2976694"/>
            <a:ext cx="1946366" cy="1736063"/>
            <a:chOff x="5232544" y="3111567"/>
            <a:chExt cx="1946366" cy="1736063"/>
          </a:xfrm>
        </p:grpSpPr>
        <p:sp>
          <p:nvSpPr>
            <p:cNvPr id="8" name="TextBox 7"/>
            <p:cNvSpPr txBox="1"/>
            <p:nvPr/>
          </p:nvSpPr>
          <p:spPr>
            <a:xfrm>
              <a:off x="5918627" y="311156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4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32544" y="3924300"/>
              <a:ext cx="19463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математика</a:t>
              </a:r>
              <a:br>
                <a:rPr lang="ru-RU" dirty="0" smtClean="0"/>
              </a:br>
              <a:r>
                <a:rPr lang="ru-RU" dirty="0" smtClean="0">
                  <a:solidFill>
                    <a:srgbClr val="C00000"/>
                  </a:solidFill>
                </a:rPr>
                <a:t>экзаменационная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отметка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570338" y="4923811"/>
            <a:ext cx="2199963" cy="942310"/>
            <a:chOff x="6718597" y="4885019"/>
            <a:chExt cx="2199963" cy="94231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6718597" y="4885019"/>
              <a:ext cx="962448" cy="942310"/>
              <a:chOff x="6718597" y="4885019"/>
              <a:chExt cx="962448" cy="942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753225" y="4885019"/>
                <a:ext cx="893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3 + 4</a:t>
                </a:r>
                <a:endParaRPr lang="ru-RU" sz="2800" dirty="0"/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6718597" y="5333778"/>
                <a:ext cx="962448" cy="303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030063" y="5304109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2</a:t>
                </a:r>
                <a:endParaRPr lang="ru-RU" sz="28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674309" y="5102512"/>
              <a:ext cx="12442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= 3,5 = </a:t>
              </a:r>
              <a:endParaRPr lang="ru-RU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180973" y="4894561"/>
            <a:ext cx="1884362" cy="1416678"/>
            <a:chOff x="8427295" y="4903537"/>
            <a:chExt cx="1884362" cy="1416678"/>
          </a:xfrm>
        </p:grpSpPr>
        <p:sp>
          <p:nvSpPr>
            <p:cNvPr id="28" name="TextBox 27"/>
            <p:cNvSpPr txBox="1"/>
            <p:nvPr/>
          </p:nvSpPr>
          <p:spPr>
            <a:xfrm>
              <a:off x="9076589" y="490353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4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27295" y="5673884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итоговая отметка</a:t>
              </a:r>
            </a:p>
            <a:p>
              <a:pPr algn="ctr"/>
              <a:r>
                <a:rPr lang="ru-RU" dirty="0" smtClean="0"/>
                <a:t>в аттестате</a:t>
              </a:r>
              <a:endParaRPr lang="ru-RU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198451" y="2972410"/>
            <a:ext cx="1791709" cy="1460899"/>
            <a:chOff x="5084718" y="5047266"/>
            <a:chExt cx="1791709" cy="1460899"/>
          </a:xfrm>
        </p:grpSpPr>
        <p:sp>
          <p:nvSpPr>
            <p:cNvPr id="30" name="TextBox 29"/>
            <p:cNvSpPr txBox="1"/>
            <p:nvPr/>
          </p:nvSpPr>
          <p:spPr>
            <a:xfrm>
              <a:off x="5650580" y="5047266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3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4718" y="5861834"/>
              <a:ext cx="1791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математика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годовая отметка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86" t="8705" r="32396" b="5278"/>
          <a:stretch/>
        </p:blipFill>
        <p:spPr>
          <a:xfrm>
            <a:off x="265857" y="1110338"/>
            <a:ext cx="2372042" cy="335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806952" y="1658192"/>
            <a:ext cx="2008433" cy="1286989"/>
          </a:xfrm>
          <a:prstGeom prst="wedgeRoundRectCallout">
            <a:avLst>
              <a:gd name="adj1" fmla="val -87921"/>
              <a:gd name="adj2" fmla="val -4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Письмо </a:t>
            </a:r>
            <a:r>
              <a:rPr lang="ru-RU" sz="1400" dirty="0" err="1">
                <a:solidFill>
                  <a:prstClr val="black"/>
                </a:solidFill>
              </a:rPr>
              <a:t>Минобрнауки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26.06.2018 № 08-1513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«О выставлении </a:t>
            </a:r>
            <a:r>
              <a:rPr lang="ru-RU" sz="1400" dirty="0" smtClean="0">
                <a:solidFill>
                  <a:prstClr val="black"/>
                </a:solidFill>
              </a:rPr>
              <a:t>итоговой отметки»</a:t>
            </a:r>
            <a:endParaRPr lang="ru-RU" sz="16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067" y="3135324"/>
            <a:ext cx="2405869" cy="340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Скругленная прямоугольная выноска 37"/>
          <p:cNvSpPr/>
          <p:nvPr/>
        </p:nvSpPr>
        <p:spPr>
          <a:xfrm>
            <a:off x="166466" y="4555983"/>
            <a:ext cx="2025959" cy="2093834"/>
          </a:xfrm>
          <a:prstGeom prst="wedgeRoundRectCallout">
            <a:avLst>
              <a:gd name="adj1" fmla="val 65271"/>
              <a:gd name="adj2" fmla="val -688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Приказ </a:t>
            </a:r>
            <a:r>
              <a:rPr lang="ru-RU" sz="1400" dirty="0" err="1" smtClean="0">
                <a:solidFill>
                  <a:prstClr val="black"/>
                </a:solidFill>
              </a:rPr>
              <a:t>Минобрнауки</a:t>
            </a:r>
            <a:r>
              <a:rPr lang="ru-RU" sz="1400" dirty="0" smtClean="0">
                <a:solidFill>
                  <a:prstClr val="black"/>
                </a:solidFill>
              </a:rPr>
              <a:t> 14.02.2014 </a:t>
            </a:r>
            <a:r>
              <a:rPr lang="ru-RU" sz="1400" dirty="0">
                <a:solidFill>
                  <a:prstClr val="black"/>
                </a:solidFill>
              </a:rPr>
              <a:t>№ 115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«Об </a:t>
            </a:r>
            <a:r>
              <a:rPr lang="ru-RU" sz="1400" dirty="0" smtClean="0">
                <a:solidFill>
                  <a:prstClr val="black"/>
                </a:solidFill>
              </a:rPr>
              <a:t>утверждении порядка </a:t>
            </a:r>
            <a:r>
              <a:rPr lang="ru-RU" sz="1400" dirty="0">
                <a:solidFill>
                  <a:prstClr val="black"/>
                </a:solidFill>
              </a:rPr>
              <a:t>заполнения,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учета и </a:t>
            </a:r>
            <a:r>
              <a:rPr lang="ru-RU" sz="1400" dirty="0" smtClean="0">
                <a:solidFill>
                  <a:prstClr val="black"/>
                </a:solidFill>
              </a:rPr>
              <a:t>выдачи аттестатов об основном </a:t>
            </a:r>
            <a:r>
              <a:rPr lang="ru-RU" sz="1400" dirty="0">
                <a:solidFill>
                  <a:prstClr val="black"/>
                </a:solidFill>
              </a:rPr>
              <a:t>общем </a:t>
            </a:r>
            <a:r>
              <a:rPr lang="ru-RU" sz="1400" dirty="0" smtClean="0">
                <a:solidFill>
                  <a:prstClr val="black"/>
                </a:solidFill>
              </a:rPr>
              <a:t>образовании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094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8686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Выставление итоговой отметки</a:t>
            </a:r>
            <a:endParaRPr lang="ru-RU" sz="3200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5062193" y="1110338"/>
            <a:ext cx="6881568" cy="1605064"/>
          </a:xfrm>
          <a:prstGeom prst="homePlate">
            <a:avLst>
              <a:gd name="adj" fmla="val 4566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237">
              <a:tabLst>
                <a:tab pos="3353947" algn="l"/>
                <a:tab pos="3477028" algn="l"/>
              </a:tabLst>
            </a:pP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Если выпускник получил несколько экзаменационных отметок, все они  учитываются при выставлении итоговой отметки в аттестат об основном общем образовании </a:t>
            </a:r>
            <a:endParaRPr lang="ru-RU" i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451314" y="3016152"/>
            <a:ext cx="1657313" cy="1736063"/>
            <a:chOff x="5377069" y="3111567"/>
            <a:chExt cx="1657313" cy="1736063"/>
          </a:xfrm>
        </p:grpSpPr>
        <p:sp>
          <p:nvSpPr>
            <p:cNvPr id="8" name="TextBox 7"/>
            <p:cNvSpPr txBox="1"/>
            <p:nvPr/>
          </p:nvSpPr>
          <p:spPr>
            <a:xfrm>
              <a:off x="5918627" y="311156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2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7069" y="3924300"/>
              <a:ext cx="16573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русский язык</a:t>
              </a:r>
              <a:br>
                <a:rPr lang="ru-RU" dirty="0" smtClean="0"/>
              </a:br>
              <a:r>
                <a:rPr lang="ru-RU" dirty="0" smtClean="0">
                  <a:solidFill>
                    <a:srgbClr val="C00000"/>
                  </a:solidFill>
                </a:rPr>
                <a:t>основной день</a:t>
              </a:r>
              <a:br>
                <a:rPr lang="ru-RU" dirty="0" smtClean="0">
                  <a:solidFill>
                    <a:srgbClr val="C00000"/>
                  </a:solidFill>
                </a:rPr>
              </a:br>
              <a:r>
                <a:rPr lang="ru-RU" dirty="0" smtClean="0"/>
                <a:t>28 мая</a:t>
              </a:r>
              <a:endParaRPr lang="ru-RU" dirty="0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177663" y="3057448"/>
            <a:ext cx="1796774" cy="1688339"/>
            <a:chOff x="7717805" y="3159291"/>
            <a:chExt cx="1796774" cy="1688339"/>
          </a:xfrm>
        </p:grpSpPr>
        <p:sp>
          <p:nvSpPr>
            <p:cNvPr id="17" name="TextBox 16"/>
            <p:cNvSpPr txBox="1"/>
            <p:nvPr/>
          </p:nvSpPr>
          <p:spPr>
            <a:xfrm>
              <a:off x="8329094" y="3159291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2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17805" y="3924300"/>
              <a:ext cx="17967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русский язык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резервный день</a:t>
              </a:r>
            </a:p>
            <a:p>
              <a:pPr algn="ctr"/>
              <a:r>
                <a:rPr lang="ru-RU" dirty="0" smtClean="0"/>
                <a:t>25 июня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043473" y="3057387"/>
            <a:ext cx="1480918" cy="1688400"/>
            <a:chOff x="10286199" y="3159230"/>
            <a:chExt cx="1480918" cy="1688400"/>
          </a:xfrm>
        </p:grpSpPr>
        <p:sp>
          <p:nvSpPr>
            <p:cNvPr id="19" name="TextBox 18"/>
            <p:cNvSpPr txBox="1"/>
            <p:nvPr/>
          </p:nvSpPr>
          <p:spPr>
            <a:xfrm>
              <a:off x="10739560" y="3159230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4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86199" y="3924300"/>
              <a:ext cx="14809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русский язык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доп. период</a:t>
              </a:r>
            </a:p>
            <a:p>
              <a:pPr algn="ctr"/>
              <a:r>
                <a:rPr lang="ru-RU" dirty="0" smtClean="0"/>
                <a:t>3 сентября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95747" y="5419066"/>
            <a:ext cx="3345111" cy="951161"/>
            <a:chOff x="6742398" y="4885019"/>
            <a:chExt cx="3345111" cy="95116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6742398" y="4885019"/>
              <a:ext cx="1955590" cy="951161"/>
              <a:chOff x="6742398" y="4885019"/>
              <a:chExt cx="1955590" cy="95116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753225" y="4885019"/>
                <a:ext cx="19447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3 + 2 + 2 + 4</a:t>
                </a:r>
                <a:endParaRPr lang="ru-RU" sz="2800" dirty="0"/>
              </a:p>
            </p:txBody>
          </p: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6742398" y="5333778"/>
                <a:ext cx="1921234" cy="95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7521142" y="5312960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/>
                  <a:t>4</a:t>
                </a:r>
                <a:endParaRPr lang="ru-RU" sz="2800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660515" y="5072168"/>
              <a:ext cx="1426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= 2,75 = </a:t>
              </a:r>
              <a:endParaRPr lang="ru-RU" sz="28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723697" y="5233139"/>
            <a:ext cx="1884362" cy="1416678"/>
            <a:chOff x="8427295" y="4903537"/>
            <a:chExt cx="1884362" cy="1416678"/>
          </a:xfrm>
        </p:grpSpPr>
        <p:sp>
          <p:nvSpPr>
            <p:cNvPr id="28" name="TextBox 27"/>
            <p:cNvSpPr txBox="1"/>
            <p:nvPr/>
          </p:nvSpPr>
          <p:spPr>
            <a:xfrm>
              <a:off x="9076589" y="4903537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3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27295" y="5673884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итоговая отметка</a:t>
              </a:r>
            </a:p>
            <a:p>
              <a:pPr algn="ctr"/>
              <a:r>
                <a:rPr lang="ru-RU" dirty="0" smtClean="0"/>
                <a:t>в аттестате</a:t>
              </a:r>
              <a:endParaRPr lang="ru-RU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57991" y="3016152"/>
            <a:ext cx="1791709" cy="1460899"/>
            <a:chOff x="5084718" y="5047266"/>
            <a:chExt cx="1791709" cy="1460899"/>
          </a:xfrm>
        </p:grpSpPr>
        <p:sp>
          <p:nvSpPr>
            <p:cNvPr id="30" name="TextBox 29"/>
            <p:cNvSpPr txBox="1"/>
            <p:nvPr/>
          </p:nvSpPr>
          <p:spPr>
            <a:xfrm>
              <a:off x="5650580" y="5047266"/>
              <a:ext cx="57419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</a:rPr>
                <a:t>3</a:t>
              </a:r>
              <a:endParaRPr lang="ru-RU" sz="60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4718" y="5861834"/>
              <a:ext cx="17917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русский язык</a:t>
              </a:r>
            </a:p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годовая отметка</a:t>
              </a:r>
              <a:endParaRPr lang="ru-RU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Правая круглая скобка 32"/>
          <p:cNvSpPr/>
          <p:nvPr/>
        </p:nvSpPr>
        <p:spPr>
          <a:xfrm rot="5400000">
            <a:off x="8905912" y="2217871"/>
            <a:ext cx="193988" cy="5042968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77964" y="4811340"/>
            <a:ext cx="284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экзаменационные отметки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86" t="8705" r="32396" b="5278"/>
          <a:stretch/>
        </p:blipFill>
        <p:spPr>
          <a:xfrm>
            <a:off x="265857" y="1110338"/>
            <a:ext cx="2372042" cy="335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806952" y="1658192"/>
            <a:ext cx="2008433" cy="1286989"/>
          </a:xfrm>
          <a:prstGeom prst="wedgeRoundRectCallout">
            <a:avLst>
              <a:gd name="adj1" fmla="val -87921"/>
              <a:gd name="adj2" fmla="val -4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Письмо </a:t>
            </a:r>
            <a:r>
              <a:rPr lang="ru-RU" sz="1400" dirty="0" err="1">
                <a:solidFill>
                  <a:prstClr val="black"/>
                </a:solidFill>
              </a:rPr>
              <a:t>Минобрнауки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26.06.2018 № 08-1513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«О выставлении </a:t>
            </a:r>
            <a:r>
              <a:rPr lang="ru-RU" sz="1400" dirty="0" smtClean="0">
                <a:solidFill>
                  <a:prstClr val="black"/>
                </a:solidFill>
              </a:rPr>
              <a:t>итоговой отметки»</a:t>
            </a:r>
            <a:endParaRPr lang="ru-RU" sz="16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067" y="3135324"/>
            <a:ext cx="2405869" cy="340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Скругленная прямоугольная выноска 37"/>
          <p:cNvSpPr/>
          <p:nvPr/>
        </p:nvSpPr>
        <p:spPr>
          <a:xfrm>
            <a:off x="166466" y="4555983"/>
            <a:ext cx="2025959" cy="2093834"/>
          </a:xfrm>
          <a:prstGeom prst="wedgeRoundRectCallout">
            <a:avLst>
              <a:gd name="adj1" fmla="val 65271"/>
              <a:gd name="adj2" fmla="val -688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</a:rPr>
              <a:t>Приказ </a:t>
            </a:r>
            <a:r>
              <a:rPr lang="ru-RU" sz="1400" dirty="0" err="1" smtClean="0">
                <a:solidFill>
                  <a:prstClr val="black"/>
                </a:solidFill>
              </a:rPr>
              <a:t>Минобрнауки</a:t>
            </a:r>
            <a:r>
              <a:rPr lang="ru-RU" sz="1400" dirty="0" smtClean="0">
                <a:solidFill>
                  <a:prstClr val="black"/>
                </a:solidFill>
              </a:rPr>
              <a:t> 14.02.2014 </a:t>
            </a:r>
            <a:r>
              <a:rPr lang="ru-RU" sz="1400" dirty="0">
                <a:solidFill>
                  <a:prstClr val="black"/>
                </a:solidFill>
              </a:rPr>
              <a:t>№ 115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«Об </a:t>
            </a:r>
            <a:r>
              <a:rPr lang="ru-RU" sz="1400" dirty="0" smtClean="0">
                <a:solidFill>
                  <a:prstClr val="black"/>
                </a:solidFill>
              </a:rPr>
              <a:t>утверждении порядка </a:t>
            </a:r>
            <a:r>
              <a:rPr lang="ru-RU" sz="1400" dirty="0">
                <a:solidFill>
                  <a:prstClr val="black"/>
                </a:solidFill>
              </a:rPr>
              <a:t>заполнения,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</a:rPr>
              <a:t>учета и </a:t>
            </a:r>
            <a:r>
              <a:rPr lang="ru-RU" sz="1400" dirty="0" smtClean="0">
                <a:solidFill>
                  <a:prstClr val="black"/>
                </a:solidFill>
              </a:rPr>
              <a:t>выдачи аттестатов об основном </a:t>
            </a:r>
            <a:r>
              <a:rPr lang="ru-RU" sz="1400" dirty="0">
                <a:solidFill>
                  <a:prstClr val="black"/>
                </a:solidFill>
              </a:rPr>
              <a:t>общем </a:t>
            </a:r>
            <a:r>
              <a:rPr lang="ru-RU" sz="1400" dirty="0" smtClean="0">
                <a:solidFill>
                  <a:prstClr val="black"/>
                </a:solidFill>
              </a:rPr>
              <a:t>образовании</a:t>
            </a:r>
            <a:r>
              <a:rPr lang="ru-RU" sz="1400" dirty="0">
                <a:solidFill>
                  <a:prstClr val="black"/>
                </a:solidFill>
              </a:rPr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489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8686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Телефон доверия ГИА-9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11119" y="1156827"/>
            <a:ext cx="10729889" cy="5244234"/>
            <a:chOff x="721629" y="2386538"/>
            <a:chExt cx="10729889" cy="524423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21629" y="2386541"/>
              <a:ext cx="10729889" cy="5244231"/>
              <a:chOff x="721628" y="1212965"/>
              <a:chExt cx="10729889" cy="5244231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628" y="1212965"/>
                <a:ext cx="5244229" cy="5244229"/>
              </a:xfrm>
              <a:prstGeom prst="rect">
                <a:avLst/>
              </a:prstGeom>
            </p:spPr>
          </p:pic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6086571" y="1092251"/>
                <a:ext cx="5244229" cy="5485662"/>
              </a:xfrm>
              <a:prstGeom prst="rect">
                <a:avLst/>
              </a:prstGeom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5665509" y="2386538"/>
              <a:ext cx="4873658" cy="5244232"/>
            </a:xfrm>
            <a:prstGeom prst="rect">
              <a:avLst/>
            </a:prstGeom>
            <a:solidFill>
              <a:srgbClr val="C8E6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О фактах нарушениях Порядка </a:t>
              </a:r>
              <a:r>
                <a:rPr lang="ru-RU" sz="2400" smtClean="0">
                  <a:solidFill>
                    <a:schemeClr val="accent1">
                      <a:lumMod val="50000"/>
                    </a:schemeClr>
                  </a:solidFill>
                </a:rPr>
                <a:t>при подготовке </a:t>
              </a:r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и проведении ГИА-9 </a:t>
              </a:r>
            </a:p>
            <a:p>
              <a:pPr algn="ctr"/>
              <a:r>
                <a:rPr lang="ru-RU" sz="2400" dirty="0" smtClean="0">
                  <a:solidFill>
                    <a:schemeClr val="accent1">
                      <a:lumMod val="50000"/>
                    </a:schemeClr>
                  </a:solidFill>
                </a:rPr>
                <a:t>Вы можете сообщить по </a:t>
              </a:r>
            </a:p>
            <a:p>
              <a:pPr algn="ctr"/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«телефону доверия»</a:t>
              </a:r>
            </a:p>
          </p:txBody>
        </p:sp>
        <p:pic>
          <p:nvPicPr>
            <p:cNvPr id="1026" name="Picture 2" descr="ÐÐ°ÑÑÐ¸Ð½ÐºÐ¸ Ð¿Ð¾ Ð·Ð°Ð¿ÑÐ¾ÑÑ Ð³Ð¸Ð°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422" y="2637971"/>
              <a:ext cx="4278345" cy="1196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513330" y="6149374"/>
              <a:ext cx="31822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 smtClean="0">
                  <a:solidFill>
                    <a:srgbClr val="C00000"/>
                  </a:solidFill>
                </a:rPr>
                <a:t>8-918-085-6368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6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89260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Допуск к ГИА-9 в 2019 году</a:t>
            </a:r>
            <a:endParaRPr lang="ru-RU" sz="3200" dirty="0"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4889769" y="4521073"/>
            <a:ext cx="6974720" cy="1832520"/>
          </a:xfrm>
          <a:prstGeom prst="homePlate">
            <a:avLst>
              <a:gd name="adj" fmla="val 4155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6177" indent="-189017" algn="ctr" defTabSz="557160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 ГИА-9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допускаются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обучающиеся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:</a:t>
            </a:r>
          </a:p>
          <a:p>
            <a:pPr marL="746177" indent="-189017" algn="ctr" defTabSz="557160"/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47675" indent="-174625" defTabSz="55716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 имеющие академической задолженности</a:t>
            </a:r>
          </a:p>
          <a:p>
            <a:pPr marL="447675" indent="-174625" defTabSz="55716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имеющие годовые отметки по всем учебным предметам за 9 класс не ниже удовлетворительных</a:t>
            </a:r>
          </a:p>
          <a:p>
            <a:pPr marL="447675" indent="-174625" defTabSz="55716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имеющие результат «зачёт» за итоговое собеседование по русскому языку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635" t="9007" r="32729" b="5036"/>
          <a:stretch/>
        </p:blipFill>
        <p:spPr>
          <a:xfrm>
            <a:off x="856417" y="1076050"/>
            <a:ext cx="3744765" cy="538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ятиугольник 19"/>
          <p:cNvSpPr/>
          <p:nvPr/>
        </p:nvSpPr>
        <p:spPr>
          <a:xfrm flipH="1">
            <a:off x="4889768" y="1157591"/>
            <a:ext cx="6974720" cy="1605064"/>
          </a:xfrm>
          <a:prstGeom prst="homePlate">
            <a:avLst>
              <a:gd name="adj" fmla="val 4566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0237">
              <a:tabLst>
                <a:tab pos="3353947" algn="l"/>
                <a:tab pos="3477028" algn="l"/>
              </a:tabLs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Государственная итоговая аттестация (ГИА-9)</a:t>
            </a:r>
          </a:p>
          <a:p>
            <a:pPr algn="ctr" defTabSz="580237">
              <a:tabLst>
                <a:tab pos="3353947" algn="l"/>
                <a:tab pos="3477028" algn="l"/>
              </a:tabLst>
            </a:pP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47675" indent="-174625" defTabSz="580237">
              <a:buFont typeface="Arial" panose="020B0604020202020204" pitchFamily="34" charset="0"/>
              <a:buChar char="•"/>
              <a:tabLst>
                <a:tab pos="3353947" algn="l"/>
                <a:tab pos="347702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завершает освоение основных образовательных программ</a:t>
            </a:r>
          </a:p>
          <a:p>
            <a:pPr marL="447675" indent="-174625" defTabSz="580237">
              <a:buFont typeface="Arial" panose="020B0604020202020204" pitchFamily="34" charset="0"/>
              <a:buChar char="•"/>
              <a:tabLst>
                <a:tab pos="3353947" algn="l"/>
                <a:tab pos="347702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является обязательной для всех выпускников 9-х классов</a:t>
            </a:r>
          </a:p>
          <a:p>
            <a:pPr marL="447675" indent="-174625" defTabSz="580237">
              <a:buFont typeface="Arial" panose="020B0604020202020204" pitchFamily="34" charset="0"/>
              <a:buChar char="•"/>
              <a:tabLst>
                <a:tab pos="3353947" algn="l"/>
                <a:tab pos="347702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влияет на получение аттестата об основном общем образовании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4889769" y="2844196"/>
            <a:ext cx="6974720" cy="1595336"/>
          </a:xfrm>
          <a:prstGeom prst="homePlate">
            <a:avLst>
              <a:gd name="adj" fmla="val 4582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1588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Обучающиеся, являющиеся в текущем учебном году победителями или призерами заключительного этапа всероссийской олимпиады школьников, членами сборных команд РФ, участвующих в международных  олимпиадах,  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освобождаются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 ГИА-9 по учебному  предмету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соответствующему профилю всероссийской олимпиады школьников, международной олимпиады</a:t>
            </a:r>
            <a:endPara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2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805910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Итоговое собеседование по русскому языку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93779" y="1380493"/>
            <a:ext cx="1692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Участники ИС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3779" y="1953555"/>
            <a:ext cx="2651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Места проведения ИС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3779" y="2643078"/>
            <a:ext cx="2636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Сроки проведения ИС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3779" y="3443739"/>
            <a:ext cx="1924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Проведение ИС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32653" y="1825845"/>
            <a:ext cx="11520000" cy="1075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2653" y="2492057"/>
            <a:ext cx="11520000" cy="1075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32653" y="3158269"/>
            <a:ext cx="11520000" cy="1075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32653" y="4118561"/>
            <a:ext cx="11520000" cy="1075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9854" y="1219358"/>
            <a:ext cx="648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обучающиеся 9 классов </a:t>
            </a:r>
            <a:r>
              <a:rPr lang="ru-RU" dirty="0" smtClean="0"/>
              <a:t>школ Краснодарского края </a:t>
            </a:r>
          </a:p>
          <a:p>
            <a:r>
              <a:rPr lang="ru-RU" dirty="0" smtClean="0"/>
              <a:t>(в том числе обучающиеся с ОВЗ, дети-инвалиды и инвалиды)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9854" y="1996128"/>
            <a:ext cx="7341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образовательные организации </a:t>
            </a:r>
            <a:r>
              <a:rPr lang="ru-RU" dirty="0" smtClean="0"/>
              <a:t>Краснодарского края (1 169 школ)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9854" y="2511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13 февраля 2019 года </a:t>
            </a:r>
            <a:r>
              <a:rPr lang="ru-RU" dirty="0" smtClean="0"/>
              <a:t>(основной день)</a:t>
            </a:r>
          </a:p>
          <a:p>
            <a:r>
              <a:rPr lang="ru-RU" dirty="0" smtClean="0"/>
              <a:t>13 марта и 6 мая 2019 года (резервные сроки)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29854" y="3187124"/>
            <a:ext cx="6712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начинается в </a:t>
            </a:r>
            <a:r>
              <a:rPr lang="ru-RU" dirty="0" smtClean="0">
                <a:solidFill>
                  <a:srgbClr val="C00000"/>
                </a:solidFill>
              </a:rPr>
              <a:t>9.00</a:t>
            </a:r>
          </a:p>
          <a:p>
            <a:r>
              <a:rPr lang="ru-RU" dirty="0" smtClean="0"/>
              <a:t>продолжительность ИС для каждого участника составляет </a:t>
            </a:r>
            <a:r>
              <a:rPr lang="ru-RU" dirty="0" smtClean="0">
                <a:solidFill>
                  <a:srgbClr val="C00000"/>
                </a:solidFill>
              </a:rPr>
              <a:t>15 мин.</a:t>
            </a:r>
          </a:p>
          <a:p>
            <a:r>
              <a:rPr lang="ru-RU" dirty="0" smtClean="0"/>
              <a:t>для участников с ОВЗ </a:t>
            </a:r>
            <a:r>
              <a:rPr lang="ru-RU" dirty="0" smtClean="0">
                <a:solidFill>
                  <a:srgbClr val="C00000"/>
                </a:solidFill>
              </a:rPr>
              <a:t>15 мин. +  30 мин.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450607" y="5575651"/>
            <a:ext cx="11520000" cy="1075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93779" y="4647691"/>
            <a:ext cx="1789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Результаты ИС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29854" y="4109082"/>
            <a:ext cx="72227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ИС участники узнают </a:t>
            </a:r>
            <a:r>
              <a:rPr lang="ru-RU" dirty="0" smtClean="0">
                <a:solidFill>
                  <a:srgbClr val="C00000"/>
                </a:solidFill>
              </a:rPr>
              <a:t>в своих школах</a:t>
            </a:r>
          </a:p>
          <a:p>
            <a:r>
              <a:rPr lang="ru-RU" dirty="0" smtClean="0"/>
              <a:t>минимальное количество баллов для получения результата «</a:t>
            </a:r>
            <a:r>
              <a:rPr lang="ru-RU" dirty="0" smtClean="0">
                <a:solidFill>
                  <a:srgbClr val="C00000"/>
                </a:solidFill>
              </a:rPr>
              <a:t>зачёт</a:t>
            </a:r>
            <a:r>
              <a:rPr lang="ru-RU" dirty="0" smtClean="0"/>
              <a:t>» - </a:t>
            </a:r>
            <a:r>
              <a:rPr lang="ru-RU" dirty="0" smtClean="0">
                <a:solidFill>
                  <a:srgbClr val="C00000"/>
                </a:solidFill>
              </a:rPr>
              <a:t>10 из 19 баллов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C00000"/>
                </a:solidFill>
              </a:rPr>
              <a:t>4 балла </a:t>
            </a:r>
            <a:r>
              <a:rPr lang="ru-RU" dirty="0" smtClean="0"/>
              <a:t>в случае если особенности психофизического развития не позволяют участникам ИС выполнить все задания ИС, а экспертам провести оценивание ИС в соответствии с критериями)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37730" y="5713007"/>
            <a:ext cx="1090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Получение результата «зачёт» за итоговое собеседование по русскому языку является с 2019 года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одним из условий допуска обучающихся к прохождению государственной итоговой аттестации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7082" y="1059875"/>
            <a:ext cx="5357300" cy="265609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(ОГЭ)</a:t>
            </a:r>
          </a:p>
          <a:p>
            <a:pPr algn="ctr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161" indent="-19780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образовательных организаций</a:t>
            </a:r>
          </a:p>
          <a:p>
            <a:pPr marL="246161" indent="-19780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контрольных измерительных материалов (КИМ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6161" indent="-19780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экзамена приближен к формату ЕГЭ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5353" y="1054214"/>
            <a:ext cx="5357300" cy="26617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выпускной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(ГВЭ)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6161" indent="-19780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возможностями здоровья, обучающихся детей-инвалидов и инвалидов</a:t>
            </a:r>
          </a:p>
          <a:p>
            <a:pPr marL="246161" indent="-19780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текстов, тем, заданий,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билетов</a:t>
            </a:r>
          </a:p>
          <a:p>
            <a:pPr marL="246161" indent="-197808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письменной или устной форме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89260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Формы и периоды ГИА-9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670" y="3905238"/>
            <a:ext cx="3055788" cy="7168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Досрочный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 ранее 20 апреля)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670" y="4686106"/>
            <a:ext cx="3055788" cy="767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период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24 мая)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670" y="5517182"/>
            <a:ext cx="3055788" cy="8933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Дополнительный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(сентябрьский) период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3418103" y="3899577"/>
            <a:ext cx="8534550" cy="722518"/>
          </a:xfrm>
          <a:prstGeom prst="leftArrow">
            <a:avLst>
              <a:gd name="adj1" fmla="val 100000"/>
              <a:gd name="adj2" fmla="val 305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обучающихся, не имеющих возможности по уважительным причинам,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подтвержденным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документально, пройти ГИА-9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период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3418103" y="5517183"/>
            <a:ext cx="8534550" cy="893344"/>
          </a:xfrm>
          <a:prstGeom prst="leftArrow">
            <a:avLst>
              <a:gd name="adj1" fmla="val 100000"/>
              <a:gd name="adj2" fmla="val 2184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обучающихся, не прошедших ГИА-9 или получивших неудовлетворительные результаты более чем по двум учебным предметам, либо получивших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повторно неудовлетворительный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по одному или двум учебным предметам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резервные сроки основного периода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3418103" y="4686106"/>
            <a:ext cx="8534550" cy="767064"/>
          </a:xfrm>
          <a:prstGeom prst="leftArrow">
            <a:avLst>
              <a:gd name="adj1" fmla="val 100000"/>
              <a:gd name="adj2" fmla="val 2462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выпускников 9-х классов. Обучающиеся, у которых совпали сроки проведения экзаменов по отдельным учебным предметам, участвуют в экзаменах по соответствующим учебным предметам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резервные сроки основного периода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78" y="1267883"/>
            <a:ext cx="710244" cy="759839"/>
          </a:xfrm>
          <a:prstGeom prst="rect">
            <a:avLst/>
          </a:prstGeom>
        </p:spPr>
      </p:pic>
      <p:pic>
        <p:nvPicPr>
          <p:cNvPr id="13" name="Picture 2" descr="ÐÐ°ÑÑÐ¸Ð½ÐºÐ¸ Ð¿Ð¾ Ð·Ð°Ð¿ÑÐ¾ÑÑ Ð·Ð½Ð°ÑÐ¾Ðº Ð¸Ð½Ð²Ð°Ð»Ð¸Ð´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6350" y="1267883"/>
            <a:ext cx="521516" cy="59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8" y="36757"/>
            <a:ext cx="8805911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Повторная сдача экзаменов в 2019 году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03402" y="1546671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получившие неудовлетворительные результаты </a:t>
            </a:r>
            <a:r>
              <a:rPr lang="ru-RU" dirty="0" smtClean="0">
                <a:solidFill>
                  <a:srgbClr val="C00000"/>
                </a:solidFill>
              </a:rPr>
              <a:t>не более чем по двум </a:t>
            </a:r>
            <a:r>
              <a:rPr lang="ru-RU" dirty="0" smtClean="0"/>
              <a:t>учебным предметам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383397" y="3973776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получившие неудовлетворительные результаты </a:t>
            </a:r>
            <a:r>
              <a:rPr lang="ru-RU" dirty="0" smtClean="0">
                <a:solidFill>
                  <a:srgbClr val="C00000"/>
                </a:solidFill>
              </a:rPr>
              <a:t>более чем по двум </a:t>
            </a:r>
            <a:r>
              <a:rPr lang="ru-RU" dirty="0" smtClean="0"/>
              <a:t>учебным предметам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3402" y="2553698"/>
            <a:ext cx="378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 явившиеся </a:t>
            </a:r>
            <a:r>
              <a:rPr lang="ru-RU" dirty="0" smtClean="0"/>
              <a:t>на экзамены по уважительным причинам, подтвержденным документально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30653" y="3498093"/>
            <a:ext cx="3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 завершившие </a:t>
            </a:r>
            <a:r>
              <a:rPr lang="ru-RU" dirty="0" smtClean="0"/>
              <a:t>выполнение экзаменационной работы по уважительным причинам, подтвержденным документально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03402" y="4719487"/>
            <a:ext cx="3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апелляции</a:t>
            </a:r>
            <a:r>
              <a:rPr lang="ru-RU" dirty="0"/>
              <a:t> которых о нарушении порядка проведения ГИА конфликтной комиссией были удовлетворены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3397" y="2153021"/>
            <a:ext cx="378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не прошедшие </a:t>
            </a:r>
            <a:r>
              <a:rPr lang="ru-RU" dirty="0" smtClean="0"/>
              <a:t>ГИА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83397" y="2672731"/>
            <a:ext cx="378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получившие повторно неудовлетворительные результаты </a:t>
            </a:r>
            <a:r>
              <a:rPr lang="ru-RU" dirty="0" smtClean="0">
                <a:solidFill>
                  <a:srgbClr val="C00000"/>
                </a:solidFill>
              </a:rPr>
              <a:t>по одному или двум </a:t>
            </a:r>
            <a:r>
              <a:rPr lang="ru-RU" dirty="0" smtClean="0"/>
              <a:t>учебным предметам в резервные сроки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03402" y="868398"/>
            <a:ext cx="1128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 соответствии с </a:t>
            </a:r>
            <a:r>
              <a:rPr lang="ru-RU" i="1" dirty="0" smtClean="0">
                <a:solidFill>
                  <a:srgbClr val="C00000"/>
                </a:solidFill>
              </a:rPr>
              <a:t>п.42 Порядка </a:t>
            </a:r>
            <a:r>
              <a:rPr lang="ru-RU" i="1" dirty="0" smtClean="0"/>
              <a:t>по решению председателя ГЭК</a:t>
            </a:r>
          </a:p>
          <a:p>
            <a:pPr algn="ctr"/>
            <a:r>
              <a:rPr lang="ru-RU" i="1" dirty="0" smtClean="0"/>
              <a:t>повторно допускаются к сдаче ГИА в текущем учебном году обучающиеся</a:t>
            </a:r>
            <a:endParaRPr lang="ru-RU" i="1" dirty="0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25034" y="5904133"/>
            <a:ext cx="4536884" cy="681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055259" y="5917904"/>
            <a:ext cx="4536884" cy="681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468621" y="6123981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резервные сроки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28162" y="6093203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47" y="1753637"/>
            <a:ext cx="3340898" cy="37188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6248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Что можно взять с собой в ППЭ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68621" y="6123981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резервные сроки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72815" y="1011328"/>
            <a:ext cx="1109568" cy="1351716"/>
            <a:chOff x="272815" y="1011328"/>
            <a:chExt cx="1109568" cy="135171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2815" y="1011328"/>
              <a:ext cx="1109568" cy="11982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4133" y="1993712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паспорт</a:t>
              </a:r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927215" y="1207104"/>
            <a:ext cx="2938368" cy="1706466"/>
            <a:chOff x="1158443" y="1229396"/>
            <a:chExt cx="2938368" cy="1706466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514841" y="1229396"/>
              <a:ext cx="400532" cy="762066"/>
              <a:chOff x="2910076" y="1342396"/>
              <a:chExt cx="400532" cy="762066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0076" y="1342396"/>
                <a:ext cx="225572" cy="762066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5036" y="1342396"/>
                <a:ext cx="225572" cy="762066"/>
              </a:xfrm>
              <a:prstGeom prst="rect">
                <a:avLst/>
              </a:prstGeom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158443" y="2012532"/>
              <a:ext cx="29383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гелевая или </a:t>
              </a:r>
              <a:br>
                <a:rPr lang="ru-RU" dirty="0" smtClean="0"/>
              </a:br>
              <a:r>
                <a:rPr lang="ru-RU" dirty="0" smtClean="0"/>
                <a:t>капиллярная ручка</a:t>
              </a:r>
              <a:br>
                <a:rPr lang="ru-RU" dirty="0" smtClean="0"/>
              </a:br>
              <a:r>
                <a:rPr lang="ru-RU" dirty="0" smtClean="0"/>
                <a:t>с чернилами черного цвета </a:t>
              </a:r>
              <a:endParaRPr lang="ru-RU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865583" y="1256893"/>
            <a:ext cx="2881726" cy="1424553"/>
            <a:chOff x="4398219" y="1302528"/>
            <a:chExt cx="2881726" cy="1424553"/>
          </a:xfrm>
        </p:grpSpPr>
        <p:sp>
          <p:nvSpPr>
            <p:cNvPr id="13" name="Правая круглая скобка 12"/>
            <p:cNvSpPr/>
            <p:nvPr/>
          </p:nvSpPr>
          <p:spPr>
            <a:xfrm rot="5400000">
              <a:off x="5761850" y="846675"/>
              <a:ext cx="154463" cy="2881725"/>
            </a:xfrm>
            <a:prstGeom prst="rightBracket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4398219" y="1302528"/>
              <a:ext cx="2881726" cy="1424553"/>
              <a:chOff x="4398219" y="1302528"/>
              <a:chExt cx="2881726" cy="1424553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5112" y="1311194"/>
                <a:ext cx="615749" cy="609653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24611" t="21526" r="23851" b="25151"/>
              <a:stretch/>
            </p:blipFill>
            <p:spPr>
              <a:xfrm>
                <a:off x="5426518" y="1305602"/>
                <a:ext cx="556181" cy="615245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4952" y="1302528"/>
                <a:ext cx="615802" cy="615802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398219" y="1988417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вода</a:t>
                </a:r>
                <a:endParaRPr lang="ru-RU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23456" y="1991927"/>
                <a:ext cx="11623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лекарства</a:t>
                </a:r>
                <a:endParaRPr lang="ru-RU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285762" y="1988417"/>
                <a:ext cx="994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питание</a:t>
                </a:r>
                <a:endParaRPr lang="ru-RU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768916" y="2357749"/>
                <a:ext cx="2140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при необходимости</a:t>
                </a:r>
                <a:endParaRPr lang="ru-RU" dirty="0"/>
              </a:p>
            </p:txBody>
          </p:sp>
        </p:grpSp>
      </p:grpSp>
      <p:grpSp>
        <p:nvGrpSpPr>
          <p:cNvPr id="43" name="Группа 42"/>
          <p:cNvGrpSpPr/>
          <p:nvPr/>
        </p:nvGrpSpPr>
        <p:grpSpPr>
          <a:xfrm>
            <a:off x="7025494" y="1364958"/>
            <a:ext cx="1523174" cy="1524980"/>
            <a:chOff x="7581351" y="1388590"/>
            <a:chExt cx="1523174" cy="1524980"/>
          </a:xfrm>
        </p:grpSpPr>
        <p:pic>
          <p:nvPicPr>
            <p:cNvPr id="37" name="Picture 2" descr="ÐÐ°ÑÑÐ¸Ð½ÐºÐ¸ Ð¿Ð¾ Ð·Ð°Ð¿ÑÐ¾ÑÑ Ð·Ð½Ð°ÑÐ¾Ðº Ð¸Ð½Ð²Ð°Ð»Ð¸Ð´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13329" y="1388590"/>
              <a:ext cx="521516" cy="5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581351" y="1990240"/>
              <a:ext cx="152317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 smtClean="0"/>
                <a:t>специальные</a:t>
              </a:r>
            </a:p>
            <a:p>
              <a:pPr algn="ctr"/>
              <a:r>
                <a:rPr lang="ru-RU" dirty="0" smtClean="0"/>
                <a:t>технические</a:t>
              </a:r>
            </a:p>
            <a:p>
              <a:pPr algn="ctr"/>
              <a:r>
                <a:rPr lang="ru-RU" dirty="0" smtClean="0"/>
                <a:t>средства</a:t>
              </a:r>
              <a:endParaRPr lang="ru-RU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830202" y="1301215"/>
            <a:ext cx="3080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Остальные личные вещи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необходимо оставить в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специально выделенном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для их хранения помещении,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расположенном до входа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в ППЭ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44133" y="3117731"/>
            <a:ext cx="11520000" cy="10759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  <a:headEnd type="diamond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353236" y="3446583"/>
            <a:ext cx="2285112" cy="1456937"/>
            <a:chOff x="1004843" y="1057909"/>
            <a:chExt cx="2285112" cy="1456937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004843" y="1057909"/>
              <a:ext cx="2134283" cy="1456937"/>
              <a:chOff x="1438476" y="1171031"/>
              <a:chExt cx="2134283" cy="1456937"/>
            </a:xfrm>
          </p:grpSpPr>
          <p:sp>
            <p:nvSpPr>
              <p:cNvPr id="49" name="Прямоугольник с одним усеченным и одним скругленным углом 48"/>
              <p:cNvSpPr/>
              <p:nvPr/>
            </p:nvSpPr>
            <p:spPr>
              <a:xfrm>
                <a:off x="1461154" y="1197204"/>
                <a:ext cx="2111605" cy="1404593"/>
              </a:xfrm>
              <a:prstGeom prst="snip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с одним усеченным и одним скругленным углом 49"/>
              <p:cNvSpPr/>
              <p:nvPr/>
            </p:nvSpPr>
            <p:spPr>
              <a:xfrm>
                <a:off x="1800519" y="1197204"/>
                <a:ext cx="1772240" cy="1404593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51" name="Прямоугольник с одним усеченным и одним скругленным углом 50"/>
              <p:cNvSpPr/>
              <p:nvPr/>
            </p:nvSpPr>
            <p:spPr>
              <a:xfrm>
                <a:off x="1800519" y="2185447"/>
                <a:ext cx="1772240" cy="416350"/>
              </a:xfrm>
              <a:prstGeom prst="snipRoundRect">
                <a:avLst>
                  <a:gd name="adj1" fmla="val 16667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3 часа 55 минут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902368" y="1707139"/>
                <a:ext cx="1456937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9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Математика</a:t>
                </a:r>
                <a:endParaRPr lang="ru-RU" sz="19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66886" y="1102657"/>
              <a:ext cx="932352" cy="951093"/>
            </a:xfrm>
            <a:prstGeom prst="rect">
              <a:avLst/>
            </a:prstGeom>
          </p:spPr>
        </p:pic>
        <p:sp>
          <p:nvSpPr>
            <p:cNvPr id="48" name="Прямоугольник 47"/>
            <p:cNvSpPr/>
            <p:nvPr/>
          </p:nvSpPr>
          <p:spPr>
            <a:xfrm>
              <a:off x="2083323" y="1342531"/>
              <a:ext cx="1206632" cy="4619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</a:rPr>
                <a:t>Линейка и справочные материалы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720394" y="3429780"/>
            <a:ext cx="2268658" cy="1479379"/>
            <a:chOff x="787867" y="2610609"/>
            <a:chExt cx="2268658" cy="1479379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787867" y="2610609"/>
              <a:ext cx="2268658" cy="1479379"/>
              <a:chOff x="1012539" y="1046687"/>
              <a:chExt cx="2268658" cy="1479379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1012539" y="1046687"/>
                <a:ext cx="2126587" cy="1479379"/>
                <a:chOff x="1446172" y="1159809"/>
                <a:chExt cx="2126587" cy="1479379"/>
              </a:xfrm>
            </p:grpSpPr>
            <p:sp>
              <p:nvSpPr>
                <p:cNvPr id="58" name="Прямоугольник с одним усеченным и одним скругленным углом 57"/>
                <p:cNvSpPr/>
                <p:nvPr/>
              </p:nvSpPr>
              <p:spPr>
                <a:xfrm>
                  <a:off x="1461154" y="1197204"/>
                  <a:ext cx="2111605" cy="1404593"/>
                </a:xfrm>
                <a:prstGeom prst="snip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с одним усеченным и одним скругленным углом 58"/>
                <p:cNvSpPr/>
                <p:nvPr/>
              </p:nvSpPr>
              <p:spPr>
                <a:xfrm>
                  <a:off x="1800519" y="1197204"/>
                  <a:ext cx="1772240" cy="1404593"/>
                </a:xfrm>
                <a:prstGeom prst="snip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60" name="Прямоугольник с одним усеченным и одним скругленным углом 59"/>
                <p:cNvSpPr/>
                <p:nvPr/>
              </p:nvSpPr>
              <p:spPr>
                <a:xfrm>
                  <a:off x="1800519" y="2185447"/>
                  <a:ext cx="1772240" cy="416350"/>
                </a:xfrm>
                <a:prstGeom prst="snipRoundRect">
                  <a:avLst>
                    <a:gd name="adj1" fmla="val 16667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3 часа 55 минут</a:t>
                  </a:r>
                  <a:endParaRPr lang="ru-RU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rot="16200000">
                  <a:off x="891148" y="1714833"/>
                  <a:ext cx="14793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Русский язык</a:t>
                  </a:r>
                  <a:endParaRPr lang="ru-RU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57" name="Прямоугольник 56"/>
              <p:cNvSpPr/>
              <p:nvPr/>
            </p:nvSpPr>
            <p:spPr>
              <a:xfrm>
                <a:off x="2074565" y="1347247"/>
                <a:ext cx="1206632" cy="4619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schemeClr val="tx1"/>
                    </a:solidFill>
                  </a:rPr>
                  <a:t>Орфографи-ческий </a:t>
                </a:r>
                <a:br>
                  <a:rPr lang="ru-RU" sz="1200" dirty="0" smtClean="0">
                    <a:solidFill>
                      <a:schemeClr val="tx1"/>
                    </a:solidFill>
                  </a:rPr>
                </a:br>
                <a:r>
                  <a:rPr lang="ru-RU" sz="1200" dirty="0" smtClean="0">
                    <a:solidFill>
                      <a:schemeClr val="tx1"/>
                    </a:solidFill>
                  </a:rPr>
                  <a:t>словарь</a:t>
                </a: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055" b="22754" l="58887" r="75098">
                          <a14:foregroundMark x1="64355" y1="14258" x2="64355" y2="1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56" t="5911" r="24487" b="76711"/>
            <a:stretch/>
          </p:blipFill>
          <p:spPr>
            <a:xfrm>
              <a:off x="1153566" y="2689338"/>
              <a:ext cx="909647" cy="905576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090676" y="3460356"/>
            <a:ext cx="2319082" cy="1404596"/>
            <a:chOff x="5932081" y="1010552"/>
            <a:chExt cx="2319082" cy="1404596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5932081" y="1010555"/>
              <a:ext cx="2319082" cy="1404593"/>
              <a:chOff x="1004845" y="1084082"/>
              <a:chExt cx="2319082" cy="1404593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1004845" y="1084082"/>
                <a:ext cx="2134281" cy="1404593"/>
                <a:chOff x="1438478" y="1197204"/>
                <a:chExt cx="2134281" cy="1404593"/>
              </a:xfrm>
            </p:grpSpPr>
            <p:sp>
              <p:nvSpPr>
                <p:cNvPr id="67" name="Прямоугольник с одним усеченным и одним скругленным углом 66"/>
                <p:cNvSpPr/>
                <p:nvPr/>
              </p:nvSpPr>
              <p:spPr>
                <a:xfrm>
                  <a:off x="1461154" y="1197204"/>
                  <a:ext cx="2111605" cy="1404593"/>
                </a:xfrm>
                <a:prstGeom prst="snip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рямоугольник с одним усеченным и одним скругленным углом 67"/>
                <p:cNvSpPr/>
                <p:nvPr/>
              </p:nvSpPr>
              <p:spPr>
                <a:xfrm>
                  <a:off x="1800519" y="1197204"/>
                  <a:ext cx="1772240" cy="1404593"/>
                </a:xfrm>
                <a:prstGeom prst="snip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69" name="Прямоугольник с одним усеченным и одним скругленным углом 68"/>
                <p:cNvSpPr/>
                <p:nvPr/>
              </p:nvSpPr>
              <p:spPr>
                <a:xfrm>
                  <a:off x="1800519" y="2185447"/>
                  <a:ext cx="1772240" cy="416350"/>
                </a:xfrm>
                <a:prstGeom prst="snipRoundRect">
                  <a:avLst>
                    <a:gd name="adj1" fmla="val 16667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3 часа 55 минут</a:t>
                  </a:r>
                  <a:endParaRPr lang="ru-RU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 rot="16200000">
                  <a:off x="943599" y="1707138"/>
                  <a:ext cx="1374479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900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Литература</a:t>
                  </a:r>
                  <a:endParaRPr lang="ru-RU" sz="19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66" name="Прямоугольник 65"/>
              <p:cNvSpPr/>
              <p:nvPr/>
            </p:nvSpPr>
            <p:spPr>
              <a:xfrm>
                <a:off x="1933535" y="1379922"/>
                <a:ext cx="1390392" cy="4619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 smtClean="0">
                    <a:solidFill>
                      <a:schemeClr val="tx1"/>
                    </a:solidFill>
                  </a:rPr>
                  <a:t>Полные тексты</a:t>
                </a:r>
                <a:br>
                  <a:rPr lang="ru-RU" sz="1050" dirty="0" smtClean="0">
                    <a:solidFill>
                      <a:schemeClr val="tx1"/>
                    </a:solidFill>
                  </a:rPr>
                </a:br>
                <a:r>
                  <a:rPr lang="ru-RU" sz="1050" dirty="0" smtClean="0">
                    <a:solidFill>
                      <a:schemeClr val="tx1"/>
                    </a:solidFill>
                  </a:rPr>
                  <a:t>художественных произведений и сборники лирики</a:t>
                </a:r>
                <a:endParaRPr lang="ru-RU" sz="105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96735" y="1010552"/>
              <a:ext cx="988433" cy="98417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466935" y="3475648"/>
            <a:ext cx="2215344" cy="1404593"/>
            <a:chOff x="763108" y="2586090"/>
            <a:chExt cx="2215344" cy="1404593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763108" y="2586090"/>
              <a:ext cx="2215344" cy="1404593"/>
              <a:chOff x="1004845" y="1084082"/>
              <a:chExt cx="2215344" cy="1404593"/>
            </a:xfrm>
          </p:grpSpPr>
          <p:grpSp>
            <p:nvGrpSpPr>
              <p:cNvPr id="75" name="Группа 74"/>
              <p:cNvGrpSpPr/>
              <p:nvPr/>
            </p:nvGrpSpPr>
            <p:grpSpPr>
              <a:xfrm>
                <a:off x="1004845" y="1084082"/>
                <a:ext cx="2134281" cy="1404593"/>
                <a:chOff x="1438478" y="1197204"/>
                <a:chExt cx="2134281" cy="1404593"/>
              </a:xfrm>
            </p:grpSpPr>
            <p:sp>
              <p:nvSpPr>
                <p:cNvPr id="77" name="Прямоугольник с одним усеченным и одним скругленным углом 76"/>
                <p:cNvSpPr/>
                <p:nvPr/>
              </p:nvSpPr>
              <p:spPr>
                <a:xfrm>
                  <a:off x="1461154" y="1197204"/>
                  <a:ext cx="2111605" cy="1404593"/>
                </a:xfrm>
                <a:prstGeom prst="snip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рямоугольник с одним усеченным и одним скругленным углом 77"/>
                <p:cNvSpPr/>
                <p:nvPr/>
              </p:nvSpPr>
              <p:spPr>
                <a:xfrm>
                  <a:off x="1800519" y="1197204"/>
                  <a:ext cx="1772240" cy="1404593"/>
                </a:xfrm>
                <a:prstGeom prst="snip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79" name="Прямоугольник с одним усеченным и одним скругленным углом 78"/>
                <p:cNvSpPr/>
                <p:nvPr/>
              </p:nvSpPr>
              <p:spPr>
                <a:xfrm>
                  <a:off x="1800519" y="2185447"/>
                  <a:ext cx="1772240" cy="416350"/>
                </a:xfrm>
                <a:prstGeom prst="snipRoundRect">
                  <a:avLst>
                    <a:gd name="adj1" fmla="val 16667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3 часа</a:t>
                  </a:r>
                  <a:endParaRPr lang="ru-RU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 rot="16200000">
                  <a:off x="1157183" y="1707138"/>
                  <a:ext cx="947311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900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Физика</a:t>
                  </a:r>
                  <a:endParaRPr lang="ru-RU" sz="19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76" name="Прямоугольник 75"/>
              <p:cNvSpPr/>
              <p:nvPr/>
            </p:nvSpPr>
            <p:spPr>
              <a:xfrm>
                <a:off x="1914125" y="1420853"/>
                <a:ext cx="1306064" cy="4619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dirty="0" smtClean="0">
                    <a:solidFill>
                      <a:schemeClr val="tx1"/>
                    </a:solidFill>
                  </a:rPr>
                  <a:t>Непрограммиру-</a:t>
                </a:r>
              </a:p>
              <a:p>
                <a:pPr algn="ctr"/>
                <a:r>
                  <a:rPr lang="ru-RU" sz="1050" dirty="0" smtClean="0">
                    <a:solidFill>
                      <a:schemeClr val="tx1"/>
                    </a:solidFill>
                  </a:rPr>
                  <a:t>емый калькулятор;</a:t>
                </a:r>
              </a:p>
              <a:p>
                <a:pPr algn="ctr"/>
                <a:endParaRPr lang="ru-RU" sz="105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1050" dirty="0" smtClean="0">
                    <a:solidFill>
                      <a:schemeClr val="tx1"/>
                    </a:solidFill>
                  </a:rPr>
                  <a:t>Лабораторное оборудование</a:t>
                </a:r>
                <a:endParaRPr lang="ru-RU" sz="105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18532" y="2611528"/>
              <a:ext cx="499636" cy="572952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9952" y="3072382"/>
              <a:ext cx="536795" cy="529475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64056" y="5201258"/>
            <a:ext cx="2215344" cy="1404593"/>
            <a:chOff x="3845328" y="2634819"/>
            <a:chExt cx="2215344" cy="140459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3845328" y="2634819"/>
              <a:ext cx="2215344" cy="1404593"/>
              <a:chOff x="763108" y="2586090"/>
              <a:chExt cx="2215344" cy="1404593"/>
            </a:xfrm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763108" y="2586090"/>
                <a:ext cx="2215344" cy="1404593"/>
                <a:chOff x="1004845" y="1084082"/>
                <a:chExt cx="2215344" cy="1404593"/>
              </a:xfrm>
            </p:grpSpPr>
            <p:grpSp>
              <p:nvGrpSpPr>
                <p:cNvPr id="86" name="Группа 85"/>
                <p:cNvGrpSpPr/>
                <p:nvPr/>
              </p:nvGrpSpPr>
              <p:grpSpPr>
                <a:xfrm>
                  <a:off x="1004845" y="1084082"/>
                  <a:ext cx="2134281" cy="1404593"/>
                  <a:chOff x="1438478" y="1197204"/>
                  <a:chExt cx="2134281" cy="1404593"/>
                </a:xfrm>
              </p:grpSpPr>
              <p:sp>
                <p:nvSpPr>
                  <p:cNvPr id="88" name="Прямоугольник с одним усеченным и одним скругленным углом 87"/>
                  <p:cNvSpPr/>
                  <p:nvPr/>
                </p:nvSpPr>
                <p:spPr>
                  <a:xfrm>
                    <a:off x="1461154" y="1197204"/>
                    <a:ext cx="2111605" cy="1404593"/>
                  </a:xfrm>
                  <a:prstGeom prst="snip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" name="Прямоугольник с одним усеченным и одним скругленным углом 88"/>
                  <p:cNvSpPr/>
                  <p:nvPr/>
                </p:nvSpPr>
                <p:spPr>
                  <a:xfrm>
                    <a:off x="1800519" y="1197204"/>
                    <a:ext cx="1772240" cy="1404593"/>
                  </a:xfrm>
                  <a:prstGeom prst="snip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/>
                  </a:p>
                </p:txBody>
              </p:sp>
              <p:sp>
                <p:nvSpPr>
                  <p:cNvPr id="90" name="Прямоугольник с одним усеченным и одним скругленным углом 89"/>
                  <p:cNvSpPr/>
                  <p:nvPr/>
                </p:nvSpPr>
                <p:spPr>
                  <a:xfrm>
                    <a:off x="1800519" y="2185447"/>
                    <a:ext cx="1772240" cy="416350"/>
                  </a:xfrm>
                  <a:prstGeom prst="snipRoundRect">
                    <a:avLst>
                      <a:gd name="adj1" fmla="val 16667"/>
                      <a:gd name="adj2" fmla="val 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3 часа</a:t>
                    </a:r>
                    <a:endParaRPr lang="ru-RU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 rot="16200000">
                    <a:off x="1052668" y="1707138"/>
                    <a:ext cx="1156342" cy="384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19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Биология</a:t>
                    </a:r>
                    <a:endParaRPr lang="ru-RU" sz="190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7" name="Прямоугольник 86"/>
                <p:cNvSpPr/>
                <p:nvPr/>
              </p:nvSpPr>
              <p:spPr>
                <a:xfrm>
                  <a:off x="1914125" y="1420853"/>
                  <a:ext cx="1306064" cy="4619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Непрограммиру-</a:t>
                  </a: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емый калькулятор;</a:t>
                  </a:r>
                </a:p>
                <a:p>
                  <a:pPr algn="ctr"/>
                  <a:endParaRPr lang="ru-RU" sz="105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Линейка</a:t>
                  </a:r>
                  <a:endParaRPr lang="ru-RU" sz="105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39773" y="2611132"/>
                <a:ext cx="499636" cy="572952"/>
              </a:xfrm>
              <a:prstGeom prst="rect">
                <a:avLst/>
              </a:prstGeom>
            </p:spPr>
          </p:pic>
        </p:grp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437" b="93515" l="3413" r="982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204" y="3116549"/>
              <a:ext cx="532421" cy="532421"/>
            </a:xfrm>
            <a:prstGeom prst="rect">
              <a:avLst/>
            </a:prstGeom>
          </p:spPr>
        </p:pic>
      </p:grpSp>
      <p:grpSp>
        <p:nvGrpSpPr>
          <p:cNvPr id="92" name="Группа 91"/>
          <p:cNvGrpSpPr/>
          <p:nvPr/>
        </p:nvGrpSpPr>
        <p:grpSpPr>
          <a:xfrm>
            <a:off x="9865870" y="3407103"/>
            <a:ext cx="2170224" cy="1489447"/>
            <a:chOff x="6728491" y="4211349"/>
            <a:chExt cx="2170224" cy="1489447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6728491" y="4211349"/>
              <a:ext cx="2170224" cy="1489447"/>
              <a:chOff x="1402536" y="1149663"/>
              <a:chExt cx="2170224" cy="1489447"/>
            </a:xfrm>
          </p:grpSpPr>
          <p:sp>
            <p:nvSpPr>
              <p:cNvPr id="95" name="Прямоугольник с одним усеченным и одним скругленным углом 94"/>
              <p:cNvSpPr/>
              <p:nvPr/>
            </p:nvSpPr>
            <p:spPr>
              <a:xfrm>
                <a:off x="1402536" y="1197204"/>
                <a:ext cx="2170224" cy="1404593"/>
              </a:xfrm>
              <a:prstGeom prst="snip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рямоугольник с одним усеченным и одним скругленным углом 95"/>
              <p:cNvSpPr/>
              <p:nvPr/>
            </p:nvSpPr>
            <p:spPr>
              <a:xfrm>
                <a:off x="1800519" y="1197204"/>
                <a:ext cx="1772240" cy="1404593"/>
              </a:xfrm>
              <a:prstGeom prst="snip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/>
              </a:p>
            </p:txBody>
          </p:sp>
          <p:sp>
            <p:nvSpPr>
              <p:cNvPr id="97" name="Прямоугольник с одним усеченным и одним скругленным углом 96"/>
              <p:cNvSpPr/>
              <p:nvPr/>
            </p:nvSpPr>
            <p:spPr>
              <a:xfrm>
                <a:off x="1800519" y="2185447"/>
                <a:ext cx="1772240" cy="416350"/>
              </a:xfrm>
              <a:prstGeom prst="snipRoundRect">
                <a:avLst>
                  <a:gd name="adj1" fmla="val 16667"/>
                  <a:gd name="adj2" fmla="val 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3 часа</a:t>
                </a:r>
                <a:endParaRPr lang="ru-RU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 rot="16200000">
                <a:off x="933176" y="1740498"/>
                <a:ext cx="14894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Обществознание</a:t>
                </a:r>
                <a:endParaRPr lang="ru-RU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94" name="Прямоугольник 93"/>
            <p:cNvSpPr/>
            <p:nvPr/>
          </p:nvSpPr>
          <p:spPr>
            <a:xfrm>
              <a:off x="7359562" y="4406399"/>
              <a:ext cx="1306064" cy="6764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schemeClr val="tx1"/>
                  </a:solidFill>
                </a:rPr>
                <a:t>Использование средств обучения и воспитания не предусмотрено</a:t>
              </a:r>
              <a:endParaRPr lang="ru-RU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2737069" y="5206491"/>
            <a:ext cx="2257027" cy="1404593"/>
            <a:chOff x="164090" y="4330401"/>
            <a:chExt cx="2257027" cy="1404593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164090" y="4330401"/>
              <a:ext cx="2257027" cy="1404593"/>
              <a:chOff x="1027521" y="1084082"/>
              <a:chExt cx="2257027" cy="1404593"/>
            </a:xfrm>
          </p:grpSpPr>
          <p:grpSp>
            <p:nvGrpSpPr>
              <p:cNvPr id="102" name="Группа 101"/>
              <p:cNvGrpSpPr/>
              <p:nvPr/>
            </p:nvGrpSpPr>
            <p:grpSpPr>
              <a:xfrm>
                <a:off x="1027521" y="1084082"/>
                <a:ext cx="2111605" cy="1404593"/>
                <a:chOff x="1461154" y="1197204"/>
                <a:chExt cx="2111605" cy="1404593"/>
              </a:xfrm>
            </p:grpSpPr>
            <p:sp>
              <p:nvSpPr>
                <p:cNvPr id="104" name="Прямоугольник с одним усеченным и одним скругленным углом 103"/>
                <p:cNvSpPr/>
                <p:nvPr/>
              </p:nvSpPr>
              <p:spPr>
                <a:xfrm>
                  <a:off x="1461154" y="1197204"/>
                  <a:ext cx="2111605" cy="1404593"/>
                </a:xfrm>
                <a:prstGeom prst="snip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рямоугольник с одним усеченным и одним скругленным углом 104"/>
                <p:cNvSpPr/>
                <p:nvPr/>
              </p:nvSpPr>
              <p:spPr>
                <a:xfrm>
                  <a:off x="1800519" y="1197204"/>
                  <a:ext cx="1772240" cy="1404593"/>
                </a:xfrm>
                <a:prstGeom prst="snip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 dirty="0"/>
                </a:p>
              </p:txBody>
            </p:sp>
            <p:sp>
              <p:nvSpPr>
                <p:cNvPr id="106" name="Прямоугольник с одним усеченным и одним скругленным углом 105"/>
                <p:cNvSpPr/>
                <p:nvPr/>
              </p:nvSpPr>
              <p:spPr>
                <a:xfrm>
                  <a:off x="1800519" y="2185447"/>
                  <a:ext cx="1772240" cy="416350"/>
                </a:xfrm>
                <a:prstGeom prst="snipRoundRect">
                  <a:avLst>
                    <a:gd name="adj1" fmla="val 16667"/>
                    <a:gd name="adj2" fmla="val 0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2 часа 30 минут</a:t>
                  </a:r>
                  <a:endParaRPr lang="ru-RU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 rot="16200000">
                  <a:off x="937573" y="1730221"/>
                  <a:ext cx="13865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600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Информатика</a:t>
                  </a:r>
                  <a:endParaRPr lang="ru-RU" sz="16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03" name="Прямоугольник 102"/>
              <p:cNvSpPr/>
              <p:nvPr/>
            </p:nvSpPr>
            <p:spPr>
              <a:xfrm>
                <a:off x="1978484" y="1369606"/>
                <a:ext cx="1306064" cy="4619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 smtClean="0">
                    <a:solidFill>
                      <a:schemeClr val="tx1"/>
                    </a:solidFill>
                  </a:rPr>
                  <a:t>Компьютерная техника</a:t>
                </a: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69084" y="4392451"/>
              <a:ext cx="844890" cy="906497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5091914" y="5139568"/>
            <a:ext cx="2257027" cy="1527982"/>
            <a:chOff x="2718799" y="4394197"/>
            <a:chExt cx="2257027" cy="1527982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718799" y="4394197"/>
              <a:ext cx="2257027" cy="1527982"/>
              <a:chOff x="164090" y="4268704"/>
              <a:chExt cx="2257027" cy="1527982"/>
            </a:xfrm>
          </p:grpSpPr>
          <p:grpSp>
            <p:nvGrpSpPr>
              <p:cNvPr id="111" name="Группа 110"/>
              <p:cNvGrpSpPr/>
              <p:nvPr/>
            </p:nvGrpSpPr>
            <p:grpSpPr>
              <a:xfrm>
                <a:off x="164090" y="4268704"/>
                <a:ext cx="2257027" cy="1527982"/>
                <a:chOff x="1027521" y="1022385"/>
                <a:chExt cx="2257027" cy="1527982"/>
              </a:xfrm>
            </p:grpSpPr>
            <p:grpSp>
              <p:nvGrpSpPr>
                <p:cNvPr id="113" name="Группа 112"/>
                <p:cNvGrpSpPr/>
                <p:nvPr/>
              </p:nvGrpSpPr>
              <p:grpSpPr>
                <a:xfrm>
                  <a:off x="1027521" y="1022385"/>
                  <a:ext cx="2111605" cy="1527982"/>
                  <a:chOff x="1461154" y="1135507"/>
                  <a:chExt cx="2111605" cy="1527982"/>
                </a:xfrm>
              </p:grpSpPr>
              <p:sp>
                <p:nvSpPr>
                  <p:cNvPr id="115" name="Прямоугольник с одним усеченным и одним скругленным углом 114"/>
                  <p:cNvSpPr/>
                  <p:nvPr/>
                </p:nvSpPr>
                <p:spPr>
                  <a:xfrm>
                    <a:off x="1461154" y="1197204"/>
                    <a:ext cx="2111605" cy="1404593"/>
                  </a:xfrm>
                  <a:prstGeom prst="snip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" name="Прямоугольник с одним усеченным и одним скругленным углом 115"/>
                  <p:cNvSpPr/>
                  <p:nvPr/>
                </p:nvSpPr>
                <p:spPr>
                  <a:xfrm>
                    <a:off x="1800519" y="1197204"/>
                    <a:ext cx="1772240" cy="1404593"/>
                  </a:xfrm>
                  <a:prstGeom prst="snip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/>
                  </a:p>
                </p:txBody>
              </p:sp>
              <p:sp>
                <p:nvSpPr>
                  <p:cNvPr id="117" name="Прямоугольник с одним усеченным и одним скругленным углом 116"/>
                  <p:cNvSpPr/>
                  <p:nvPr/>
                </p:nvSpPr>
                <p:spPr>
                  <a:xfrm>
                    <a:off x="1800519" y="2185447"/>
                    <a:ext cx="1772240" cy="416350"/>
                  </a:xfrm>
                  <a:prstGeom prst="snipRoundRect">
                    <a:avLst>
                      <a:gd name="adj1" fmla="val 16667"/>
                      <a:gd name="adj2" fmla="val 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 часа 15 минут</a:t>
                    </a:r>
                    <a:endParaRPr lang="ru-RU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 rot="16200000">
                    <a:off x="866851" y="1753304"/>
                    <a:ext cx="1527982" cy="2923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13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Иностранный язык</a:t>
                    </a:r>
                    <a:endParaRPr lang="ru-RU" sz="130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4" name="Прямоугольник 113"/>
                <p:cNvSpPr/>
                <p:nvPr/>
              </p:nvSpPr>
              <p:spPr>
                <a:xfrm>
                  <a:off x="1978484" y="1369606"/>
                  <a:ext cx="1306064" cy="4619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Компьютерная техника;</a:t>
                  </a:r>
                </a:p>
                <a:p>
                  <a:pPr algn="ctr"/>
                  <a:endParaRPr lang="ru-RU" sz="105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sz="1050" dirty="0" err="1" smtClean="0">
                      <a:solidFill>
                        <a:schemeClr val="tx1"/>
                      </a:solidFill>
                    </a:rPr>
                    <a:t>Аудиогарнитура</a:t>
                  </a:r>
                  <a:endParaRPr lang="ru-RU" sz="105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578" y="4355629"/>
                <a:ext cx="486813" cy="522309"/>
              </a:xfrm>
              <a:prstGeom prst="rect">
                <a:avLst/>
              </a:prstGeom>
            </p:spPr>
          </p:pic>
        </p:grpSp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42150" y="4976370"/>
              <a:ext cx="434440" cy="446026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9873030" y="5201258"/>
            <a:ext cx="2163063" cy="1404593"/>
            <a:chOff x="5187148" y="4371357"/>
            <a:chExt cx="2163063" cy="1404593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5187148" y="4371357"/>
              <a:ext cx="2163063" cy="1404593"/>
              <a:chOff x="763108" y="2586090"/>
              <a:chExt cx="2163063" cy="1404593"/>
            </a:xfrm>
          </p:grpSpPr>
          <p:grpSp>
            <p:nvGrpSpPr>
              <p:cNvPr id="122" name="Группа 121"/>
              <p:cNvGrpSpPr/>
              <p:nvPr/>
            </p:nvGrpSpPr>
            <p:grpSpPr>
              <a:xfrm>
                <a:off x="763108" y="2586090"/>
                <a:ext cx="2163063" cy="1404593"/>
                <a:chOff x="1004845" y="1084082"/>
                <a:chExt cx="2163063" cy="1404593"/>
              </a:xfrm>
            </p:grpSpPr>
            <p:grpSp>
              <p:nvGrpSpPr>
                <p:cNvPr id="124" name="Группа 123"/>
                <p:cNvGrpSpPr/>
                <p:nvPr/>
              </p:nvGrpSpPr>
              <p:grpSpPr>
                <a:xfrm>
                  <a:off x="1004845" y="1084082"/>
                  <a:ext cx="2134281" cy="1404593"/>
                  <a:chOff x="1438478" y="1197204"/>
                  <a:chExt cx="2134281" cy="1404593"/>
                </a:xfrm>
              </p:grpSpPr>
              <p:sp>
                <p:nvSpPr>
                  <p:cNvPr id="126" name="Прямоугольник с одним усеченным и одним скругленным углом 125"/>
                  <p:cNvSpPr/>
                  <p:nvPr/>
                </p:nvSpPr>
                <p:spPr>
                  <a:xfrm>
                    <a:off x="1461154" y="1197204"/>
                    <a:ext cx="2111605" cy="1404593"/>
                  </a:xfrm>
                  <a:prstGeom prst="snip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7" name="Прямоугольник с одним усеченным и одним скругленным углом 126"/>
                  <p:cNvSpPr/>
                  <p:nvPr/>
                </p:nvSpPr>
                <p:spPr>
                  <a:xfrm>
                    <a:off x="1800519" y="1197204"/>
                    <a:ext cx="1772240" cy="1404593"/>
                  </a:xfrm>
                  <a:prstGeom prst="snip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/>
                  </a:p>
                </p:txBody>
              </p:sp>
              <p:sp>
                <p:nvSpPr>
                  <p:cNvPr id="128" name="Прямоугольник с одним усеченным и одним скругленным углом 127"/>
                  <p:cNvSpPr/>
                  <p:nvPr/>
                </p:nvSpPr>
                <p:spPr>
                  <a:xfrm>
                    <a:off x="1800519" y="2185447"/>
                    <a:ext cx="1772240" cy="416350"/>
                  </a:xfrm>
                  <a:prstGeom prst="snipRoundRect">
                    <a:avLst>
                      <a:gd name="adj1" fmla="val 16667"/>
                      <a:gd name="adj2" fmla="val 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 часа</a:t>
                    </a:r>
                    <a:endParaRPr lang="ru-RU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 rot="16200000">
                    <a:off x="1203478" y="1707138"/>
                    <a:ext cx="854721" cy="384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19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Химия</a:t>
                    </a:r>
                    <a:endParaRPr lang="ru-RU" sz="190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25" name="Прямоугольник 124"/>
                <p:cNvSpPr/>
                <p:nvPr/>
              </p:nvSpPr>
              <p:spPr>
                <a:xfrm>
                  <a:off x="1861844" y="1359015"/>
                  <a:ext cx="1306064" cy="4619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Непрограммиру-</a:t>
                  </a: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емый калькулятор;</a:t>
                  </a:r>
                  <a:endParaRPr lang="ru-RU" sz="105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Лабораторное оборудование;</a:t>
                  </a: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Справочные материалы</a:t>
                  </a:r>
                  <a:endParaRPr lang="ru-RU" sz="105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8532" y="2611528"/>
                <a:ext cx="499636" cy="572952"/>
              </a:xfrm>
              <a:prstGeom prst="rect">
                <a:avLst/>
              </a:prstGeom>
            </p:spPr>
          </p:pic>
        </p:grp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29168" y="4844077"/>
              <a:ext cx="534890" cy="565063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7506610" y="5201261"/>
            <a:ext cx="2215343" cy="1404593"/>
            <a:chOff x="7637920" y="4379693"/>
            <a:chExt cx="2215343" cy="1404593"/>
          </a:xfrm>
        </p:grpSpPr>
        <p:grpSp>
          <p:nvGrpSpPr>
            <p:cNvPr id="131" name="Группа 130"/>
            <p:cNvGrpSpPr/>
            <p:nvPr/>
          </p:nvGrpSpPr>
          <p:grpSpPr>
            <a:xfrm>
              <a:off x="7637920" y="4379693"/>
              <a:ext cx="2215343" cy="1404593"/>
              <a:chOff x="763109" y="2586090"/>
              <a:chExt cx="2215343" cy="1404593"/>
            </a:xfrm>
          </p:grpSpPr>
          <p:grpSp>
            <p:nvGrpSpPr>
              <p:cNvPr id="133" name="Группа 132"/>
              <p:cNvGrpSpPr/>
              <p:nvPr/>
            </p:nvGrpSpPr>
            <p:grpSpPr>
              <a:xfrm>
                <a:off x="763109" y="2586090"/>
                <a:ext cx="2215343" cy="1404593"/>
                <a:chOff x="1004846" y="1084082"/>
                <a:chExt cx="2215343" cy="1404593"/>
              </a:xfrm>
            </p:grpSpPr>
            <p:grpSp>
              <p:nvGrpSpPr>
                <p:cNvPr id="135" name="Группа 134"/>
                <p:cNvGrpSpPr/>
                <p:nvPr/>
              </p:nvGrpSpPr>
              <p:grpSpPr>
                <a:xfrm>
                  <a:off x="1004846" y="1084082"/>
                  <a:ext cx="2134280" cy="1404593"/>
                  <a:chOff x="1438479" y="1197204"/>
                  <a:chExt cx="2134280" cy="1404593"/>
                </a:xfrm>
              </p:grpSpPr>
              <p:sp>
                <p:nvSpPr>
                  <p:cNvPr id="137" name="Прямоугольник с одним усеченным и одним скругленным углом 136"/>
                  <p:cNvSpPr/>
                  <p:nvPr/>
                </p:nvSpPr>
                <p:spPr>
                  <a:xfrm>
                    <a:off x="1461154" y="1197204"/>
                    <a:ext cx="2111605" cy="1404593"/>
                  </a:xfrm>
                  <a:prstGeom prst="snip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" name="Прямоугольник с одним усеченным и одним скругленным углом 137"/>
                  <p:cNvSpPr/>
                  <p:nvPr/>
                </p:nvSpPr>
                <p:spPr>
                  <a:xfrm>
                    <a:off x="1800519" y="1197204"/>
                    <a:ext cx="1772240" cy="1404593"/>
                  </a:xfrm>
                  <a:prstGeom prst="snip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400" dirty="0"/>
                  </a:p>
                </p:txBody>
              </p:sp>
              <p:sp>
                <p:nvSpPr>
                  <p:cNvPr id="139" name="Прямоугольник с одним усеченным и одним скругленным углом 138"/>
                  <p:cNvSpPr/>
                  <p:nvPr/>
                </p:nvSpPr>
                <p:spPr>
                  <a:xfrm>
                    <a:off x="1800519" y="2185447"/>
                    <a:ext cx="1772240" cy="416350"/>
                  </a:xfrm>
                  <a:prstGeom prst="snipRoundRect">
                    <a:avLst>
                      <a:gd name="adj1" fmla="val 16667"/>
                      <a:gd name="adj2" fmla="val 0"/>
                    </a:avLst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2 часа</a:t>
                    </a:r>
                    <a:endParaRPr lang="ru-RU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 rot="16200000">
                    <a:off x="1008842" y="1707138"/>
                    <a:ext cx="1243995" cy="384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1900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География</a:t>
                    </a:r>
                    <a:endParaRPr lang="ru-RU" sz="190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36" name="Прямоугольник 135"/>
                <p:cNvSpPr/>
                <p:nvPr/>
              </p:nvSpPr>
              <p:spPr>
                <a:xfrm>
                  <a:off x="1914125" y="1420853"/>
                  <a:ext cx="1306064" cy="4619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Непрограммиру-</a:t>
                  </a: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емый калькулятор;</a:t>
                  </a:r>
                </a:p>
                <a:p>
                  <a:pPr algn="ctr"/>
                  <a:endParaRPr lang="ru-RU" sz="1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Линейка;</a:t>
                  </a:r>
                </a:p>
                <a:p>
                  <a:pPr algn="ctr"/>
                  <a:endParaRPr lang="ru-RU" sz="100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sz="1050" dirty="0" smtClean="0">
                      <a:solidFill>
                        <a:schemeClr val="tx1"/>
                      </a:solidFill>
                    </a:rPr>
                    <a:t>Географический атлас (7, 8, 9 класс)</a:t>
                  </a:r>
                  <a:endParaRPr lang="ru-RU" sz="105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34" name="Рисунок 13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8532" y="2611528"/>
                <a:ext cx="499636" cy="572952"/>
              </a:xfrm>
              <a:prstGeom prst="rect">
                <a:avLst/>
              </a:prstGeom>
            </p:spPr>
          </p:pic>
        </p:grp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74921" y="4854982"/>
              <a:ext cx="536494" cy="530398"/>
            </a:xfrm>
            <a:prstGeom prst="rect">
              <a:avLst/>
            </a:prstGeom>
          </p:spPr>
        </p:pic>
      </p:grpSp>
      <p:pic>
        <p:nvPicPr>
          <p:cNvPr id="141" name="Рисунок 1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6248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 время экзамена участникам запрещено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68621" y="6123981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резервные сроки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  <p:grpSp>
        <p:nvGrpSpPr>
          <p:cNvPr id="155" name="Группа 154"/>
          <p:cNvGrpSpPr/>
          <p:nvPr/>
        </p:nvGrpSpPr>
        <p:grpSpPr>
          <a:xfrm>
            <a:off x="6114100" y="2395299"/>
            <a:ext cx="4846521" cy="1442024"/>
            <a:chOff x="478138" y="2932812"/>
            <a:chExt cx="4789845" cy="1492710"/>
          </a:xfrm>
        </p:grpSpPr>
        <p:grpSp>
          <p:nvGrpSpPr>
            <p:cNvPr id="156" name="Группа 14"/>
            <p:cNvGrpSpPr>
              <a:grpSpLocks/>
            </p:cNvGrpSpPr>
            <p:nvPr/>
          </p:nvGrpSpPr>
          <p:grpSpPr bwMode="auto">
            <a:xfrm>
              <a:off x="521531" y="3005276"/>
              <a:ext cx="4746452" cy="1347782"/>
              <a:chOff x="245630" y="6977923"/>
              <a:chExt cx="4973429" cy="1637699"/>
            </a:xfrm>
          </p:grpSpPr>
          <p:pic>
            <p:nvPicPr>
              <p:cNvPr id="158" name="Рисунок 1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5630" y="6977923"/>
                <a:ext cx="1493018" cy="1637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TextBox 12"/>
              <p:cNvSpPr txBox="1">
                <a:spLocks noChangeArrowheads="1"/>
              </p:cNvSpPr>
              <p:nvPr/>
            </p:nvSpPr>
            <p:spPr bwMode="auto">
              <a:xfrm>
                <a:off x="1828775" y="7267366"/>
                <a:ext cx="3390284" cy="1161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latin typeface="Calibri" pitchFamily="34" charset="0"/>
                  </a:rPr>
                  <a:t>наличие средств </a:t>
                </a:r>
                <a:r>
                  <a:rPr lang="ru-RU" dirty="0">
                    <a:latin typeface="Calibri" pitchFamily="34" charset="0"/>
                  </a:rPr>
                  <a:t>связи,</a:t>
                </a:r>
                <a:br>
                  <a:rPr lang="ru-RU" dirty="0">
                    <a:latin typeface="Calibri" pitchFamily="34" charset="0"/>
                  </a:rPr>
                </a:br>
                <a:r>
                  <a:rPr lang="ru-RU" dirty="0">
                    <a:latin typeface="Calibri" pitchFamily="34" charset="0"/>
                  </a:rPr>
                  <a:t>фото-, аудио-</a:t>
                </a:r>
                <a:br>
                  <a:rPr lang="ru-RU" dirty="0">
                    <a:latin typeface="Calibri" pitchFamily="34" charset="0"/>
                  </a:rPr>
                </a:br>
                <a:r>
                  <a:rPr lang="ru-RU" dirty="0">
                    <a:latin typeface="Calibri" pitchFamily="34" charset="0"/>
                  </a:rPr>
                  <a:t>и видеоаппаратуры</a:t>
                </a:r>
              </a:p>
            </p:txBody>
          </p:sp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138" y="2932812"/>
              <a:ext cx="1492710" cy="1492710"/>
            </a:xfrm>
            <a:prstGeom prst="rect">
              <a:avLst/>
            </a:prstGeom>
          </p:spPr>
        </p:pic>
      </p:grpSp>
      <p:sp>
        <p:nvSpPr>
          <p:cNvPr id="160" name="TextBox 12"/>
          <p:cNvSpPr txBox="1">
            <a:spLocks noChangeArrowheads="1"/>
          </p:cNvSpPr>
          <p:nvPr/>
        </p:nvSpPr>
        <p:spPr bwMode="auto">
          <a:xfrm>
            <a:off x="2241450" y="2446038"/>
            <a:ext cx="346276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наличие</a:t>
            </a:r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справочных материалов,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письменных заметок </a:t>
            </a:r>
            <a:r>
              <a:rPr lang="ru-RU" dirty="0" smtClean="0">
                <a:latin typeface="Calibri" pitchFamily="34" charset="0"/>
              </a:rPr>
              <a:t>и иных средств хранения и </a:t>
            </a:r>
            <a:r>
              <a:rPr lang="ru-RU" dirty="0">
                <a:latin typeface="Calibri" pitchFamily="34" charset="0"/>
              </a:rPr>
              <a:t>передачи информации</a:t>
            </a:r>
          </a:p>
        </p:txBody>
      </p:sp>
      <p:pic>
        <p:nvPicPr>
          <p:cNvPr id="161" name="Рисунок 1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11" y="2442094"/>
            <a:ext cx="1724819" cy="1430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577" y="1030301"/>
            <a:ext cx="4826011" cy="1169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549" y="4925220"/>
            <a:ext cx="1836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Удаление с экзамена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009372" y="4878293"/>
            <a:ext cx="484632" cy="117234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3463" y="4894441"/>
            <a:ext cx="5710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Составление протокола об административной ответственности (если участнику ГИА на момент проведения экзамена исполнилось 16 лет)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6008534" y="4878293"/>
            <a:ext cx="484632" cy="117234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68875" y="4800542"/>
            <a:ext cx="3507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Аннулирование результатов экзамена с возможностью пересдачи в дополнительный период в сентябре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9650907" y="1103180"/>
            <a:ext cx="2092751" cy="1505291"/>
          </a:xfrm>
          <a:prstGeom prst="wedgeRoundRectCallout">
            <a:avLst>
              <a:gd name="adj1" fmla="val -76224"/>
              <a:gd name="adj2" fmla="val -546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Согласно п. 55 Порядка ГИА-9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6248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 время экзамена организаторам запрещено</a:t>
            </a:r>
            <a:endParaRPr lang="ru-RU" sz="3200" dirty="0"/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686598" y="1633835"/>
            <a:ext cx="514596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80" b="1" dirty="0"/>
              <a:t>Иметь при себе средства связи</a:t>
            </a:r>
          </a:p>
        </p:txBody>
      </p:sp>
      <p:pic>
        <p:nvPicPr>
          <p:cNvPr id="27" name="Picture 2" descr="http://mega-u.ru/sites/default/files/styles/large/public/p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23" y="1237327"/>
            <a:ext cx="1640840" cy="16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651405" y="3328948"/>
            <a:ext cx="619797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80" b="1" dirty="0"/>
              <a:t>Оказывать содействие обучающимся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38184" y="5110429"/>
            <a:ext cx="777686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80" b="1" dirty="0"/>
              <a:t>Выносить из аудитории  экзаменационные материалы, фотографировать их</a:t>
            </a:r>
          </a:p>
        </p:txBody>
      </p:sp>
      <p:pic>
        <p:nvPicPr>
          <p:cNvPr id="30" name="Picture 4" descr="http://www.dw.de/image/0,,15673492_401,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1" r="9981" b="6195"/>
          <a:stretch/>
        </p:blipFill>
        <p:spPr bwMode="auto">
          <a:xfrm>
            <a:off x="1601027" y="4693711"/>
            <a:ext cx="1658766" cy="15965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7" y="4693711"/>
            <a:ext cx="1553120" cy="15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http://images.aif.ru/003/120/eb19e9b53260a1d2a9ba1ac1ad0a79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7" y="3311157"/>
            <a:ext cx="1606062" cy="1067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27" y="3051929"/>
            <a:ext cx="1553120" cy="15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634192" y="1318310"/>
            <a:ext cx="2092751" cy="1505291"/>
          </a:xfrm>
          <a:prstGeom prst="wedgeRoundRectCallout">
            <a:avLst>
              <a:gd name="adj1" fmla="val -76224"/>
              <a:gd name="adj2" fmla="val -5461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Согласно п. 55 Порядка ГИА-9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00" y="1887069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92" y="1888745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9459" y="36757"/>
            <a:ext cx="8696248" cy="8338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удаления с экзаменов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68621" y="6123981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резервные сроки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28162" y="5997050"/>
            <a:ext cx="159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сентябрь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1" name="Рисунок 1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369" y="106632"/>
            <a:ext cx="2048434" cy="804742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1092803" y="2921266"/>
            <a:ext cx="9815968" cy="0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960899" y="1088064"/>
            <a:ext cx="1497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 </a:t>
            </a:r>
            <a:r>
              <a:rPr lang="ru-RU" sz="2400" b="1" dirty="0">
                <a:solidFill>
                  <a:srgbClr val="C00000"/>
                </a:solidFill>
              </a:rPr>
              <a:t>человек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364146" y="1085953"/>
            <a:ext cx="1497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9 </a:t>
            </a:r>
            <a:r>
              <a:rPr lang="ru-RU" sz="2400" b="1" dirty="0">
                <a:solidFill>
                  <a:srgbClr val="C00000"/>
                </a:solidFill>
              </a:rPr>
              <a:t>человек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58233" y="3004727"/>
            <a:ext cx="130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2016 год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94238" y="3018711"/>
            <a:ext cx="130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2017 год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14061" y="1088063"/>
            <a:ext cx="1652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10 </a:t>
            </a:r>
            <a:r>
              <a:rPr lang="ru-RU" sz="2400" b="1" dirty="0">
                <a:solidFill>
                  <a:srgbClr val="C00000"/>
                </a:solidFill>
              </a:rPr>
              <a:t>человек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527934" y="3014373"/>
            <a:ext cx="1302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2018 год</a:t>
            </a:r>
          </a:p>
        </p:txBody>
      </p:sp>
      <p:pic>
        <p:nvPicPr>
          <p:cNvPr id="9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97" y="2314248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52" y="2314248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06" y="2314247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60" y="2314247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67" y="2341860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2" y="2341860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6" y="2341859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30" y="2341859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83" y="2093096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38" y="2093096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15" y="2355844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88" y="2322984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36" y="2086158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556" y="1894777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91" y="2349422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46" y="2349422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200" y="2349421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54" y="2349421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07" y="2100658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762" y="2100658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239" y="2363406"/>
            <a:ext cx="204054" cy="4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1" descr="Человечик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460" y="2093720"/>
            <a:ext cx="183743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" descr="http://rd.sputnik.ru/?q=apcSN3Ude9n4Y8iI1J9HDs2BKgyp1vfi-12DPpiUCCFJHfBFp4VBxGqWNSBSdTZsIWOblalukHX6Pc6aU1rtZzwvokbmvzN2FSgT9SM9z2C9KQBovmBkrC2GtlKkwQej-X-HOJTYkW9Keb9665x7vWu4YKawVQTjYRJt3lvV0MX4wKkAVOpNDX2fGLOSSnZb6okbj8VejL6C-uoPiaQqghFQFPlUKvyPVVpaPsbUR1cU8yqLmVrKxMV3DghHgWrOj-CiikAHXyDRz95bl-zDeI7wMceQ-dfcX0gDId3NM-TdYjthvAkseS0fJYhI67HCzfmgIPjS5FbE9IUJ4Q6VFq7eG-OZ_aXpi7A8rZQXG7slGU4oqRFIGgfnfLlSFEKlzFvYx__CFyFwG2fTlwg3cL1CLMbomjGGV5Qdoe_Jq7zAefdP6r4uIV7nLOfC54RHhIWbYo49QwmPx2WlV3Nb4gexLv_NPVvfpwZMrcG_dZSUXJS9Wu_-UeEKVQk8TqAFWIhClAS1DWiXgjlAn_wTz_AxqCPQpvhTE86082Yyc4LjhlEZfZsQ4pIE5-SMbPho-obwnbDKsf93bDIkMrtCCNNgjL7W_hMjieYXHuAg8oxZRwVvdX7hSLk5fzUXLE_lVK8c9DOG1F_LS5vUS9rTCK_qx-9kr67LP32nmmCTnBpbFEGTwM4ZvScv5N-IoG09JW5Bn_R7Nrj6mWTQUXGJQYln5llDpso4azHcak-w&amp;key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80" y="3812885"/>
            <a:ext cx="1743579" cy="239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Загнутый угол 120"/>
          <p:cNvSpPr/>
          <p:nvPr/>
        </p:nvSpPr>
        <p:spPr>
          <a:xfrm>
            <a:off x="3661061" y="3827832"/>
            <a:ext cx="7569908" cy="2475979"/>
          </a:xfrm>
          <a:prstGeom prst="foldedCorner">
            <a:avLst>
              <a:gd name="adj" fmla="val 11500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920" b="1" dirty="0">
                <a:solidFill>
                  <a:schemeClr val="tx1"/>
                </a:solidFill>
              </a:rPr>
              <a:t>статья 19.30. </a:t>
            </a:r>
            <a:r>
              <a:rPr lang="ru-RU" sz="1920" dirty="0">
                <a:solidFill>
                  <a:schemeClr val="tx1"/>
                </a:solidFill>
              </a:rPr>
              <a:t>Нарушение требований к ведению образовательной деятельности и организации образовательного процесса </a:t>
            </a:r>
          </a:p>
          <a:p>
            <a:pPr marL="434340" algn="ctr"/>
            <a:r>
              <a:rPr lang="ru-RU" sz="1440" dirty="0">
                <a:solidFill>
                  <a:schemeClr val="tx1"/>
                </a:solidFill>
              </a:rPr>
              <a:t>4. …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pPr marL="434340" algn="ctr"/>
            <a:r>
              <a:rPr lang="ru-RU" sz="1440" dirty="0">
                <a:solidFill>
                  <a:schemeClr val="tx1"/>
                </a:solidFill>
              </a:rPr>
              <a:t>влечет наложение административного штрафа </a:t>
            </a:r>
          </a:p>
          <a:p>
            <a:pPr marL="434340"/>
            <a:r>
              <a:rPr lang="ru-RU" sz="1680" dirty="0">
                <a:solidFill>
                  <a:schemeClr val="tx1"/>
                </a:solidFill>
              </a:rPr>
              <a:t>на </a:t>
            </a:r>
            <a:r>
              <a:rPr lang="ru-RU" sz="1680" b="1" dirty="0">
                <a:solidFill>
                  <a:schemeClr val="tx1"/>
                </a:solidFill>
              </a:rPr>
              <a:t>граждан</a:t>
            </a:r>
            <a:r>
              <a:rPr lang="ru-RU" sz="1680" dirty="0">
                <a:solidFill>
                  <a:schemeClr val="tx1"/>
                </a:solidFill>
              </a:rPr>
              <a:t> в размере от </a:t>
            </a:r>
            <a:r>
              <a:rPr lang="ru-RU" sz="2400" b="1" dirty="0">
                <a:solidFill>
                  <a:schemeClr val="tx1"/>
                </a:solidFill>
              </a:rPr>
              <a:t>3 </a:t>
            </a:r>
            <a:r>
              <a:rPr lang="ru-RU" sz="1680" dirty="0">
                <a:solidFill>
                  <a:schemeClr val="tx1"/>
                </a:solidFill>
              </a:rPr>
              <a:t>до</a:t>
            </a:r>
            <a:r>
              <a:rPr lang="ru-RU" sz="2400" b="1" dirty="0">
                <a:solidFill>
                  <a:schemeClr val="tx1"/>
                </a:solidFill>
              </a:rPr>
              <a:t> 5 </a:t>
            </a:r>
            <a:r>
              <a:rPr lang="ru-RU" sz="1680" dirty="0">
                <a:solidFill>
                  <a:schemeClr val="tx1"/>
                </a:solidFill>
              </a:rPr>
              <a:t>тысяч рублей; </a:t>
            </a:r>
          </a:p>
          <a:p>
            <a:pPr marL="434340"/>
            <a:r>
              <a:rPr lang="ru-RU" sz="1680" dirty="0">
                <a:solidFill>
                  <a:schemeClr val="tx1"/>
                </a:solidFill>
              </a:rPr>
              <a:t>на </a:t>
            </a:r>
            <a:r>
              <a:rPr lang="ru-RU" sz="1680" b="1" dirty="0">
                <a:solidFill>
                  <a:schemeClr val="tx1"/>
                </a:solidFill>
              </a:rPr>
              <a:t>должностных лиц </a:t>
            </a:r>
            <a:r>
              <a:rPr lang="ru-RU" sz="1680" dirty="0">
                <a:solidFill>
                  <a:schemeClr val="tx1"/>
                </a:solidFill>
              </a:rPr>
              <a:t>- от </a:t>
            </a:r>
            <a:r>
              <a:rPr lang="ru-RU" sz="2400" b="1" dirty="0">
                <a:solidFill>
                  <a:schemeClr val="tx1"/>
                </a:solidFill>
              </a:rPr>
              <a:t>20</a:t>
            </a:r>
            <a:r>
              <a:rPr lang="ru-RU" sz="1680" dirty="0">
                <a:solidFill>
                  <a:schemeClr val="tx1"/>
                </a:solidFill>
              </a:rPr>
              <a:t> до </a:t>
            </a:r>
            <a:r>
              <a:rPr lang="ru-RU" sz="2400" b="1" dirty="0">
                <a:solidFill>
                  <a:schemeClr val="tx1"/>
                </a:solidFill>
              </a:rPr>
              <a:t>40</a:t>
            </a:r>
            <a:r>
              <a:rPr lang="ru-RU" sz="1680" dirty="0">
                <a:solidFill>
                  <a:schemeClr val="tx1"/>
                </a:solidFill>
              </a:rPr>
              <a:t> тысяч рублей; </a:t>
            </a:r>
          </a:p>
          <a:p>
            <a:pPr marL="434340"/>
            <a:r>
              <a:rPr lang="ru-RU" sz="1680" dirty="0">
                <a:solidFill>
                  <a:schemeClr val="tx1"/>
                </a:solidFill>
              </a:rPr>
              <a:t>на </a:t>
            </a:r>
            <a:r>
              <a:rPr lang="ru-RU" sz="1680" b="1" dirty="0">
                <a:solidFill>
                  <a:schemeClr val="tx1"/>
                </a:solidFill>
              </a:rPr>
              <a:t>юридических лиц </a:t>
            </a:r>
            <a:r>
              <a:rPr lang="ru-RU" sz="1680" dirty="0">
                <a:solidFill>
                  <a:schemeClr val="tx1"/>
                </a:solidFill>
              </a:rPr>
              <a:t>- от </a:t>
            </a:r>
            <a:r>
              <a:rPr lang="ru-RU" sz="2400" b="1" dirty="0">
                <a:solidFill>
                  <a:schemeClr val="tx1"/>
                </a:solidFill>
              </a:rPr>
              <a:t>50</a:t>
            </a:r>
            <a:r>
              <a:rPr lang="ru-RU" sz="1680" dirty="0">
                <a:solidFill>
                  <a:schemeClr val="tx1"/>
                </a:solidFill>
              </a:rPr>
              <a:t> до </a:t>
            </a:r>
            <a:r>
              <a:rPr lang="ru-RU" sz="2400" b="1" dirty="0">
                <a:solidFill>
                  <a:schemeClr val="tx1"/>
                </a:solidFill>
              </a:rPr>
              <a:t>200</a:t>
            </a:r>
            <a:r>
              <a:rPr lang="ru-RU" sz="1680" dirty="0">
                <a:solidFill>
                  <a:schemeClr val="tx1"/>
                </a:solidFill>
              </a:rPr>
              <a:t>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3209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1260</Words>
  <Application>Microsoft Office PowerPoint</Application>
  <PresentationFormat>Широкоэкранный</PresentationFormat>
  <Paragraphs>304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Допуск к ГИА-9 в 2019 году</vt:lpstr>
      <vt:lpstr>Итоговое собеседование по русскому языку</vt:lpstr>
      <vt:lpstr>Формы и периоды ГИА-9</vt:lpstr>
      <vt:lpstr>Повторная сдача экзаменов в 2019 году</vt:lpstr>
      <vt:lpstr>Что можно взять с собой в ППЭ</vt:lpstr>
      <vt:lpstr>Во время экзамена участникам запрещено</vt:lpstr>
      <vt:lpstr>Во время экзамена организаторам запрещено</vt:lpstr>
      <vt:lpstr>Динамика удаления с экзаменов</vt:lpstr>
      <vt:lpstr>Результаты ГИА-9</vt:lpstr>
      <vt:lpstr>Апелляции</vt:lpstr>
      <vt:lpstr>Условия получения аттестата</vt:lpstr>
      <vt:lpstr>Выставление итоговой отметки</vt:lpstr>
      <vt:lpstr>Выставление итоговой отметки</vt:lpstr>
      <vt:lpstr>Телефон доверия ГИА-9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K204</cp:lastModifiedBy>
  <cp:revision>58</cp:revision>
  <cp:lastPrinted>2019-01-29T07:11:42Z</cp:lastPrinted>
  <dcterms:created xsi:type="dcterms:W3CDTF">2019-01-28T07:19:28Z</dcterms:created>
  <dcterms:modified xsi:type="dcterms:W3CDTF">2019-02-04T06:55:02Z</dcterms:modified>
</cp:coreProperties>
</file>