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98" r:id="rId3"/>
  </p:sldMasterIdLst>
  <p:notesMasterIdLst>
    <p:notesMasterId r:id="rId20"/>
  </p:notesMasterIdLst>
  <p:sldIdLst>
    <p:sldId id="276" r:id="rId4"/>
    <p:sldId id="256" r:id="rId5"/>
    <p:sldId id="257" r:id="rId6"/>
    <p:sldId id="277" r:id="rId7"/>
    <p:sldId id="280" r:id="rId8"/>
    <p:sldId id="281" r:id="rId9"/>
    <p:sldId id="282" r:id="rId10"/>
    <p:sldId id="283" r:id="rId11"/>
    <p:sldId id="284" r:id="rId12"/>
    <p:sldId id="285" r:id="rId13"/>
    <p:sldId id="286" r:id="rId14"/>
    <p:sldId id="287" r:id="rId15"/>
    <p:sldId id="288" r:id="rId16"/>
    <p:sldId id="289" r:id="rId17"/>
    <p:sldId id="291" r:id="rId18"/>
    <p:sldId id="290" r:id="rId19"/>
  </p:sldIdLst>
  <p:sldSz cx="12192000" cy="6858000"/>
  <p:notesSz cx="6797675" cy="99298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821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8215"/>
          </a:xfrm>
          <a:prstGeom prst="rect">
            <a:avLst/>
          </a:prstGeom>
        </p:spPr>
        <p:txBody>
          <a:bodyPr vert="horz" lIns="91440" tIns="45720" rIns="91440" bIns="45720" rtlCol="0"/>
          <a:lstStyle>
            <a:lvl1pPr algn="r">
              <a:defRPr sz="1200"/>
            </a:lvl1pPr>
          </a:lstStyle>
          <a:p>
            <a:fld id="{F0E1DA10-7389-4ED1-B16E-6A0F1C75404F}" type="datetimeFigureOut">
              <a:rPr lang="ru-RU" smtClean="0"/>
              <a:t>30.03.2021</a:t>
            </a:fld>
            <a:endParaRPr lang="ru-RU"/>
          </a:p>
        </p:txBody>
      </p:sp>
      <p:sp>
        <p:nvSpPr>
          <p:cNvPr id="4" name="Образ слайда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78722"/>
            <a:ext cx="5438140" cy="3909864"/>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31600"/>
            <a:ext cx="2945659" cy="498214"/>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31600"/>
            <a:ext cx="2945659" cy="498214"/>
          </a:xfrm>
          <a:prstGeom prst="rect">
            <a:avLst/>
          </a:prstGeom>
        </p:spPr>
        <p:txBody>
          <a:bodyPr vert="horz" lIns="91440" tIns="45720" rIns="91440" bIns="45720" rtlCol="0" anchor="b"/>
          <a:lstStyle>
            <a:lvl1pPr algn="r">
              <a:defRPr sz="1200"/>
            </a:lvl1pPr>
          </a:lstStyle>
          <a:p>
            <a:fld id="{BF758C9F-DCFB-46B3-83CD-40C3F8762354}" type="slidenum">
              <a:rPr lang="ru-RU" smtClean="0"/>
              <a:t>‹#›</a:t>
            </a:fld>
            <a:endParaRPr lang="ru-RU"/>
          </a:p>
        </p:txBody>
      </p:sp>
    </p:spTree>
    <p:extLst>
      <p:ext uri="{BB962C8B-B14F-4D97-AF65-F5344CB8AC3E}">
        <p14:creationId xmlns:p14="http://schemas.microsoft.com/office/powerpoint/2010/main" val="1051945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Образ слайда 1"/>
          <p:cNvSpPr>
            <a:spLocks noGrp="1" noRot="1" noChangeAspect="1" noTextEdit="1"/>
          </p:cNvSpPr>
          <p:nvPr>
            <p:ph type="sldImg"/>
          </p:nvPr>
        </p:nvSpPr>
        <p:spPr bwMode="auto">
          <a:xfrm>
            <a:off x="-2917825" y="1182688"/>
            <a:ext cx="10490200" cy="5900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dirty="0"/>
          </a:p>
        </p:txBody>
      </p:sp>
      <p:sp>
        <p:nvSpPr>
          <p:cNvPr id="4" name="Номер слайда 3"/>
          <p:cNvSpPr>
            <a:spLocks noGrp="1"/>
          </p:cNvSpPr>
          <p:nvPr>
            <p:ph type="sldNum" sz="quarter" idx="5"/>
          </p:nvPr>
        </p:nvSpPr>
        <p:spPr/>
        <p:txBody>
          <a:bodyPr/>
          <a:lstStyle/>
          <a:p>
            <a:pPr>
              <a:defRPr/>
            </a:pPr>
            <a:fld id="{23E0CCD4-10AB-4A77-9521-BBF114B460FC}" type="slidenum">
              <a:rPr lang="ru-RU" smtClean="0">
                <a:solidFill>
                  <a:prstClr val="black"/>
                </a:solidFill>
              </a:rPr>
              <a:pPr>
                <a:defRPr/>
              </a:pPr>
              <a:t>4</a:t>
            </a:fld>
            <a:endParaRPr lang="ru-RU">
              <a:solidFill>
                <a:prstClr val="black"/>
              </a:solidFill>
            </a:endParaRPr>
          </a:p>
        </p:txBody>
      </p:sp>
    </p:spTree>
    <p:extLst>
      <p:ext uri="{BB962C8B-B14F-4D97-AF65-F5344CB8AC3E}">
        <p14:creationId xmlns:p14="http://schemas.microsoft.com/office/powerpoint/2010/main" val="7628266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Образ слайда 1"/>
          <p:cNvSpPr>
            <a:spLocks noGrp="1" noRot="1" noChangeAspect="1" noTextEdit="1"/>
          </p:cNvSpPr>
          <p:nvPr>
            <p:ph type="sldImg"/>
          </p:nvPr>
        </p:nvSpPr>
        <p:spPr bwMode="auto">
          <a:xfrm>
            <a:off x="-2917825" y="1182688"/>
            <a:ext cx="10490200" cy="5900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dirty="0"/>
          </a:p>
        </p:txBody>
      </p:sp>
      <p:sp>
        <p:nvSpPr>
          <p:cNvPr id="4" name="Номер слайда 3"/>
          <p:cNvSpPr>
            <a:spLocks noGrp="1"/>
          </p:cNvSpPr>
          <p:nvPr>
            <p:ph type="sldNum" sz="quarter" idx="5"/>
          </p:nvPr>
        </p:nvSpPr>
        <p:spPr/>
        <p:txBody>
          <a:bodyPr/>
          <a:lstStyle/>
          <a:p>
            <a:pPr>
              <a:defRPr/>
            </a:pPr>
            <a:fld id="{23E0CCD4-10AB-4A77-9521-BBF114B460FC}" type="slidenum">
              <a:rPr lang="ru-RU" smtClean="0">
                <a:solidFill>
                  <a:prstClr val="black"/>
                </a:solidFill>
              </a:rPr>
              <a:pPr>
                <a:defRPr/>
              </a:pPr>
              <a:t>13</a:t>
            </a:fld>
            <a:endParaRPr lang="ru-RU">
              <a:solidFill>
                <a:prstClr val="black"/>
              </a:solidFill>
            </a:endParaRPr>
          </a:p>
        </p:txBody>
      </p:sp>
    </p:spTree>
    <p:extLst>
      <p:ext uri="{BB962C8B-B14F-4D97-AF65-F5344CB8AC3E}">
        <p14:creationId xmlns:p14="http://schemas.microsoft.com/office/powerpoint/2010/main" val="13599488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Образ слайда 1"/>
          <p:cNvSpPr>
            <a:spLocks noGrp="1" noRot="1" noChangeAspect="1" noTextEdit="1"/>
          </p:cNvSpPr>
          <p:nvPr>
            <p:ph type="sldImg"/>
          </p:nvPr>
        </p:nvSpPr>
        <p:spPr bwMode="auto">
          <a:xfrm>
            <a:off x="-2917825" y="1182688"/>
            <a:ext cx="10490200" cy="5900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dirty="0"/>
          </a:p>
        </p:txBody>
      </p:sp>
      <p:sp>
        <p:nvSpPr>
          <p:cNvPr id="4" name="Номер слайда 3"/>
          <p:cNvSpPr>
            <a:spLocks noGrp="1"/>
          </p:cNvSpPr>
          <p:nvPr>
            <p:ph type="sldNum" sz="quarter" idx="5"/>
          </p:nvPr>
        </p:nvSpPr>
        <p:spPr/>
        <p:txBody>
          <a:bodyPr/>
          <a:lstStyle/>
          <a:p>
            <a:pPr>
              <a:defRPr/>
            </a:pPr>
            <a:fld id="{23E0CCD4-10AB-4A77-9521-BBF114B460FC}" type="slidenum">
              <a:rPr lang="ru-RU" smtClean="0">
                <a:solidFill>
                  <a:prstClr val="black"/>
                </a:solidFill>
              </a:rPr>
              <a:pPr>
                <a:defRPr/>
              </a:pPr>
              <a:t>14</a:t>
            </a:fld>
            <a:endParaRPr lang="ru-RU">
              <a:solidFill>
                <a:prstClr val="black"/>
              </a:solidFill>
            </a:endParaRPr>
          </a:p>
        </p:txBody>
      </p:sp>
    </p:spTree>
    <p:extLst>
      <p:ext uri="{BB962C8B-B14F-4D97-AF65-F5344CB8AC3E}">
        <p14:creationId xmlns:p14="http://schemas.microsoft.com/office/powerpoint/2010/main" val="13600350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Образ слайда 1"/>
          <p:cNvSpPr>
            <a:spLocks noGrp="1" noRot="1" noChangeAspect="1" noTextEdit="1"/>
          </p:cNvSpPr>
          <p:nvPr>
            <p:ph type="sldImg"/>
          </p:nvPr>
        </p:nvSpPr>
        <p:spPr bwMode="auto">
          <a:xfrm>
            <a:off x="-2917825" y="1182688"/>
            <a:ext cx="10490200" cy="5900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dirty="0"/>
          </a:p>
        </p:txBody>
      </p:sp>
      <p:sp>
        <p:nvSpPr>
          <p:cNvPr id="4" name="Номер слайда 3"/>
          <p:cNvSpPr>
            <a:spLocks noGrp="1"/>
          </p:cNvSpPr>
          <p:nvPr>
            <p:ph type="sldNum" sz="quarter" idx="5"/>
          </p:nvPr>
        </p:nvSpPr>
        <p:spPr/>
        <p:txBody>
          <a:bodyPr/>
          <a:lstStyle/>
          <a:p>
            <a:pPr>
              <a:defRPr/>
            </a:pPr>
            <a:fld id="{23E0CCD4-10AB-4A77-9521-BBF114B460FC}" type="slidenum">
              <a:rPr lang="ru-RU" smtClean="0">
                <a:solidFill>
                  <a:prstClr val="black"/>
                </a:solidFill>
              </a:rPr>
              <a:pPr>
                <a:defRPr/>
              </a:pPr>
              <a:t>15</a:t>
            </a:fld>
            <a:endParaRPr lang="ru-RU">
              <a:solidFill>
                <a:prstClr val="black"/>
              </a:solidFill>
            </a:endParaRPr>
          </a:p>
        </p:txBody>
      </p:sp>
    </p:spTree>
    <p:extLst>
      <p:ext uri="{BB962C8B-B14F-4D97-AF65-F5344CB8AC3E}">
        <p14:creationId xmlns:p14="http://schemas.microsoft.com/office/powerpoint/2010/main" val="41022749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Образ слайда 1"/>
          <p:cNvSpPr>
            <a:spLocks noGrp="1" noRot="1" noChangeAspect="1" noTextEdit="1"/>
          </p:cNvSpPr>
          <p:nvPr>
            <p:ph type="sldImg"/>
          </p:nvPr>
        </p:nvSpPr>
        <p:spPr bwMode="auto">
          <a:xfrm>
            <a:off x="-2917825" y="1182688"/>
            <a:ext cx="10490200" cy="5900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dirty="0"/>
          </a:p>
        </p:txBody>
      </p:sp>
      <p:sp>
        <p:nvSpPr>
          <p:cNvPr id="4" name="Номер слайда 3"/>
          <p:cNvSpPr>
            <a:spLocks noGrp="1"/>
          </p:cNvSpPr>
          <p:nvPr>
            <p:ph type="sldNum" sz="quarter" idx="5"/>
          </p:nvPr>
        </p:nvSpPr>
        <p:spPr/>
        <p:txBody>
          <a:bodyPr/>
          <a:lstStyle/>
          <a:p>
            <a:pPr>
              <a:defRPr/>
            </a:pPr>
            <a:fld id="{23E0CCD4-10AB-4A77-9521-BBF114B460FC}" type="slidenum">
              <a:rPr lang="ru-RU" smtClean="0">
                <a:solidFill>
                  <a:prstClr val="black"/>
                </a:solidFill>
              </a:rPr>
              <a:pPr>
                <a:defRPr/>
              </a:pPr>
              <a:t>16</a:t>
            </a:fld>
            <a:endParaRPr lang="ru-RU">
              <a:solidFill>
                <a:prstClr val="black"/>
              </a:solidFill>
            </a:endParaRPr>
          </a:p>
        </p:txBody>
      </p:sp>
    </p:spTree>
    <p:extLst>
      <p:ext uri="{BB962C8B-B14F-4D97-AF65-F5344CB8AC3E}">
        <p14:creationId xmlns:p14="http://schemas.microsoft.com/office/powerpoint/2010/main" val="2732094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Образ слайда 1"/>
          <p:cNvSpPr>
            <a:spLocks noGrp="1" noRot="1" noChangeAspect="1" noTextEdit="1"/>
          </p:cNvSpPr>
          <p:nvPr>
            <p:ph type="sldImg"/>
          </p:nvPr>
        </p:nvSpPr>
        <p:spPr bwMode="auto">
          <a:xfrm>
            <a:off x="-2917825" y="1182688"/>
            <a:ext cx="10490200" cy="5900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dirty="0"/>
          </a:p>
        </p:txBody>
      </p:sp>
      <p:sp>
        <p:nvSpPr>
          <p:cNvPr id="4" name="Номер слайда 3"/>
          <p:cNvSpPr>
            <a:spLocks noGrp="1"/>
          </p:cNvSpPr>
          <p:nvPr>
            <p:ph type="sldNum" sz="quarter" idx="5"/>
          </p:nvPr>
        </p:nvSpPr>
        <p:spPr/>
        <p:txBody>
          <a:bodyPr/>
          <a:lstStyle/>
          <a:p>
            <a:pPr>
              <a:defRPr/>
            </a:pPr>
            <a:fld id="{23E0CCD4-10AB-4A77-9521-BBF114B460FC}" type="slidenum">
              <a:rPr lang="ru-RU" smtClean="0">
                <a:solidFill>
                  <a:prstClr val="black"/>
                </a:solidFill>
              </a:rPr>
              <a:pPr>
                <a:defRPr/>
              </a:pPr>
              <a:t>5</a:t>
            </a:fld>
            <a:endParaRPr lang="ru-RU">
              <a:solidFill>
                <a:prstClr val="black"/>
              </a:solidFill>
            </a:endParaRPr>
          </a:p>
        </p:txBody>
      </p:sp>
    </p:spTree>
    <p:extLst>
      <p:ext uri="{BB962C8B-B14F-4D97-AF65-F5344CB8AC3E}">
        <p14:creationId xmlns:p14="http://schemas.microsoft.com/office/powerpoint/2010/main" val="1971788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Образ слайда 1"/>
          <p:cNvSpPr>
            <a:spLocks noGrp="1" noRot="1" noChangeAspect="1" noTextEdit="1"/>
          </p:cNvSpPr>
          <p:nvPr>
            <p:ph type="sldImg"/>
          </p:nvPr>
        </p:nvSpPr>
        <p:spPr bwMode="auto">
          <a:xfrm>
            <a:off x="-2917825" y="1182688"/>
            <a:ext cx="10490200" cy="5900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dirty="0"/>
          </a:p>
        </p:txBody>
      </p:sp>
      <p:sp>
        <p:nvSpPr>
          <p:cNvPr id="4" name="Номер слайда 3"/>
          <p:cNvSpPr>
            <a:spLocks noGrp="1"/>
          </p:cNvSpPr>
          <p:nvPr>
            <p:ph type="sldNum" sz="quarter" idx="5"/>
          </p:nvPr>
        </p:nvSpPr>
        <p:spPr/>
        <p:txBody>
          <a:bodyPr/>
          <a:lstStyle/>
          <a:p>
            <a:pPr>
              <a:defRPr/>
            </a:pPr>
            <a:fld id="{23E0CCD4-10AB-4A77-9521-BBF114B460FC}" type="slidenum">
              <a:rPr lang="ru-RU" smtClean="0">
                <a:solidFill>
                  <a:prstClr val="black"/>
                </a:solidFill>
              </a:rPr>
              <a:pPr>
                <a:defRPr/>
              </a:pPr>
              <a:t>6</a:t>
            </a:fld>
            <a:endParaRPr lang="ru-RU">
              <a:solidFill>
                <a:prstClr val="black"/>
              </a:solidFill>
            </a:endParaRPr>
          </a:p>
        </p:txBody>
      </p:sp>
    </p:spTree>
    <p:extLst>
      <p:ext uri="{BB962C8B-B14F-4D97-AF65-F5344CB8AC3E}">
        <p14:creationId xmlns:p14="http://schemas.microsoft.com/office/powerpoint/2010/main" val="3193856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Образ слайда 1"/>
          <p:cNvSpPr>
            <a:spLocks noGrp="1" noRot="1" noChangeAspect="1" noTextEdit="1"/>
          </p:cNvSpPr>
          <p:nvPr>
            <p:ph type="sldImg"/>
          </p:nvPr>
        </p:nvSpPr>
        <p:spPr bwMode="auto">
          <a:xfrm>
            <a:off x="-2917825" y="1182688"/>
            <a:ext cx="10490200" cy="5900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dirty="0"/>
          </a:p>
        </p:txBody>
      </p:sp>
      <p:sp>
        <p:nvSpPr>
          <p:cNvPr id="4" name="Номер слайда 3"/>
          <p:cNvSpPr>
            <a:spLocks noGrp="1"/>
          </p:cNvSpPr>
          <p:nvPr>
            <p:ph type="sldNum" sz="quarter" idx="5"/>
          </p:nvPr>
        </p:nvSpPr>
        <p:spPr/>
        <p:txBody>
          <a:bodyPr/>
          <a:lstStyle/>
          <a:p>
            <a:pPr>
              <a:defRPr/>
            </a:pPr>
            <a:fld id="{23E0CCD4-10AB-4A77-9521-BBF114B460FC}" type="slidenum">
              <a:rPr lang="ru-RU" smtClean="0">
                <a:solidFill>
                  <a:prstClr val="black"/>
                </a:solidFill>
              </a:rPr>
              <a:pPr>
                <a:defRPr/>
              </a:pPr>
              <a:t>7</a:t>
            </a:fld>
            <a:endParaRPr lang="ru-RU">
              <a:solidFill>
                <a:prstClr val="black"/>
              </a:solidFill>
            </a:endParaRPr>
          </a:p>
        </p:txBody>
      </p:sp>
    </p:spTree>
    <p:extLst>
      <p:ext uri="{BB962C8B-B14F-4D97-AF65-F5344CB8AC3E}">
        <p14:creationId xmlns:p14="http://schemas.microsoft.com/office/powerpoint/2010/main" val="3480907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Образ слайда 1"/>
          <p:cNvSpPr>
            <a:spLocks noGrp="1" noRot="1" noChangeAspect="1" noTextEdit="1"/>
          </p:cNvSpPr>
          <p:nvPr>
            <p:ph type="sldImg"/>
          </p:nvPr>
        </p:nvSpPr>
        <p:spPr bwMode="auto">
          <a:xfrm>
            <a:off x="-2917825" y="1182688"/>
            <a:ext cx="10490200" cy="5900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dirty="0"/>
          </a:p>
        </p:txBody>
      </p:sp>
      <p:sp>
        <p:nvSpPr>
          <p:cNvPr id="4" name="Номер слайда 3"/>
          <p:cNvSpPr>
            <a:spLocks noGrp="1"/>
          </p:cNvSpPr>
          <p:nvPr>
            <p:ph type="sldNum" sz="quarter" idx="5"/>
          </p:nvPr>
        </p:nvSpPr>
        <p:spPr/>
        <p:txBody>
          <a:bodyPr/>
          <a:lstStyle/>
          <a:p>
            <a:pPr>
              <a:defRPr/>
            </a:pPr>
            <a:fld id="{23E0CCD4-10AB-4A77-9521-BBF114B460FC}" type="slidenum">
              <a:rPr lang="ru-RU" smtClean="0">
                <a:solidFill>
                  <a:prstClr val="black"/>
                </a:solidFill>
              </a:rPr>
              <a:pPr>
                <a:defRPr/>
              </a:pPr>
              <a:t>8</a:t>
            </a:fld>
            <a:endParaRPr lang="ru-RU">
              <a:solidFill>
                <a:prstClr val="black"/>
              </a:solidFill>
            </a:endParaRPr>
          </a:p>
        </p:txBody>
      </p:sp>
    </p:spTree>
    <p:extLst>
      <p:ext uri="{BB962C8B-B14F-4D97-AF65-F5344CB8AC3E}">
        <p14:creationId xmlns:p14="http://schemas.microsoft.com/office/powerpoint/2010/main" val="10658795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Образ слайда 1"/>
          <p:cNvSpPr>
            <a:spLocks noGrp="1" noRot="1" noChangeAspect="1" noTextEdit="1"/>
          </p:cNvSpPr>
          <p:nvPr>
            <p:ph type="sldImg"/>
          </p:nvPr>
        </p:nvSpPr>
        <p:spPr bwMode="auto">
          <a:xfrm>
            <a:off x="-2917825" y="1182688"/>
            <a:ext cx="10490200" cy="5900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dirty="0"/>
          </a:p>
        </p:txBody>
      </p:sp>
      <p:sp>
        <p:nvSpPr>
          <p:cNvPr id="4" name="Номер слайда 3"/>
          <p:cNvSpPr>
            <a:spLocks noGrp="1"/>
          </p:cNvSpPr>
          <p:nvPr>
            <p:ph type="sldNum" sz="quarter" idx="5"/>
          </p:nvPr>
        </p:nvSpPr>
        <p:spPr/>
        <p:txBody>
          <a:bodyPr/>
          <a:lstStyle/>
          <a:p>
            <a:pPr>
              <a:defRPr/>
            </a:pPr>
            <a:fld id="{23E0CCD4-10AB-4A77-9521-BBF114B460FC}" type="slidenum">
              <a:rPr lang="ru-RU" smtClean="0">
                <a:solidFill>
                  <a:prstClr val="black"/>
                </a:solidFill>
              </a:rPr>
              <a:pPr>
                <a:defRPr/>
              </a:pPr>
              <a:t>9</a:t>
            </a:fld>
            <a:endParaRPr lang="ru-RU">
              <a:solidFill>
                <a:prstClr val="black"/>
              </a:solidFill>
            </a:endParaRPr>
          </a:p>
        </p:txBody>
      </p:sp>
    </p:spTree>
    <p:extLst>
      <p:ext uri="{BB962C8B-B14F-4D97-AF65-F5344CB8AC3E}">
        <p14:creationId xmlns:p14="http://schemas.microsoft.com/office/powerpoint/2010/main" val="3169155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Образ слайда 1"/>
          <p:cNvSpPr>
            <a:spLocks noGrp="1" noRot="1" noChangeAspect="1" noTextEdit="1"/>
          </p:cNvSpPr>
          <p:nvPr>
            <p:ph type="sldImg"/>
          </p:nvPr>
        </p:nvSpPr>
        <p:spPr bwMode="auto">
          <a:xfrm>
            <a:off x="-2917825" y="1182688"/>
            <a:ext cx="10490200" cy="5900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dirty="0"/>
          </a:p>
        </p:txBody>
      </p:sp>
      <p:sp>
        <p:nvSpPr>
          <p:cNvPr id="4" name="Номер слайда 3"/>
          <p:cNvSpPr>
            <a:spLocks noGrp="1"/>
          </p:cNvSpPr>
          <p:nvPr>
            <p:ph type="sldNum" sz="quarter" idx="5"/>
          </p:nvPr>
        </p:nvSpPr>
        <p:spPr/>
        <p:txBody>
          <a:bodyPr/>
          <a:lstStyle/>
          <a:p>
            <a:pPr>
              <a:defRPr/>
            </a:pPr>
            <a:fld id="{23E0CCD4-10AB-4A77-9521-BBF114B460FC}" type="slidenum">
              <a:rPr lang="ru-RU" smtClean="0">
                <a:solidFill>
                  <a:prstClr val="black"/>
                </a:solidFill>
              </a:rPr>
              <a:pPr>
                <a:defRPr/>
              </a:pPr>
              <a:t>10</a:t>
            </a:fld>
            <a:endParaRPr lang="ru-RU">
              <a:solidFill>
                <a:prstClr val="black"/>
              </a:solidFill>
            </a:endParaRPr>
          </a:p>
        </p:txBody>
      </p:sp>
    </p:spTree>
    <p:extLst>
      <p:ext uri="{BB962C8B-B14F-4D97-AF65-F5344CB8AC3E}">
        <p14:creationId xmlns:p14="http://schemas.microsoft.com/office/powerpoint/2010/main" val="8957569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Образ слайда 1"/>
          <p:cNvSpPr>
            <a:spLocks noGrp="1" noRot="1" noChangeAspect="1" noTextEdit="1"/>
          </p:cNvSpPr>
          <p:nvPr>
            <p:ph type="sldImg"/>
          </p:nvPr>
        </p:nvSpPr>
        <p:spPr bwMode="auto">
          <a:xfrm>
            <a:off x="-2917825" y="1182688"/>
            <a:ext cx="10490200" cy="5900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dirty="0"/>
          </a:p>
        </p:txBody>
      </p:sp>
      <p:sp>
        <p:nvSpPr>
          <p:cNvPr id="4" name="Номер слайда 3"/>
          <p:cNvSpPr>
            <a:spLocks noGrp="1"/>
          </p:cNvSpPr>
          <p:nvPr>
            <p:ph type="sldNum" sz="quarter" idx="5"/>
          </p:nvPr>
        </p:nvSpPr>
        <p:spPr/>
        <p:txBody>
          <a:bodyPr/>
          <a:lstStyle/>
          <a:p>
            <a:pPr>
              <a:defRPr/>
            </a:pPr>
            <a:fld id="{23E0CCD4-10AB-4A77-9521-BBF114B460FC}" type="slidenum">
              <a:rPr lang="ru-RU" smtClean="0">
                <a:solidFill>
                  <a:prstClr val="black"/>
                </a:solidFill>
              </a:rPr>
              <a:pPr>
                <a:defRPr/>
              </a:pPr>
              <a:t>11</a:t>
            </a:fld>
            <a:endParaRPr lang="ru-RU">
              <a:solidFill>
                <a:prstClr val="black"/>
              </a:solidFill>
            </a:endParaRPr>
          </a:p>
        </p:txBody>
      </p:sp>
    </p:spTree>
    <p:extLst>
      <p:ext uri="{BB962C8B-B14F-4D97-AF65-F5344CB8AC3E}">
        <p14:creationId xmlns:p14="http://schemas.microsoft.com/office/powerpoint/2010/main" val="4533680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Образ слайда 1"/>
          <p:cNvSpPr>
            <a:spLocks noGrp="1" noRot="1" noChangeAspect="1" noTextEdit="1"/>
          </p:cNvSpPr>
          <p:nvPr>
            <p:ph type="sldImg"/>
          </p:nvPr>
        </p:nvSpPr>
        <p:spPr bwMode="auto">
          <a:xfrm>
            <a:off x="-2917825" y="1182688"/>
            <a:ext cx="10490200" cy="59007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dirty="0"/>
          </a:p>
        </p:txBody>
      </p:sp>
      <p:sp>
        <p:nvSpPr>
          <p:cNvPr id="4" name="Номер слайда 3"/>
          <p:cNvSpPr>
            <a:spLocks noGrp="1"/>
          </p:cNvSpPr>
          <p:nvPr>
            <p:ph type="sldNum" sz="quarter" idx="5"/>
          </p:nvPr>
        </p:nvSpPr>
        <p:spPr/>
        <p:txBody>
          <a:bodyPr/>
          <a:lstStyle/>
          <a:p>
            <a:pPr>
              <a:defRPr/>
            </a:pPr>
            <a:fld id="{23E0CCD4-10AB-4A77-9521-BBF114B460FC}" type="slidenum">
              <a:rPr lang="ru-RU" smtClean="0">
                <a:solidFill>
                  <a:prstClr val="black"/>
                </a:solidFill>
              </a:rPr>
              <a:pPr>
                <a:defRPr/>
              </a:pPr>
              <a:t>12</a:t>
            </a:fld>
            <a:endParaRPr lang="ru-RU">
              <a:solidFill>
                <a:prstClr val="black"/>
              </a:solidFill>
            </a:endParaRPr>
          </a:p>
        </p:txBody>
      </p:sp>
    </p:spTree>
    <p:extLst>
      <p:ext uri="{BB962C8B-B14F-4D97-AF65-F5344CB8AC3E}">
        <p14:creationId xmlns:p14="http://schemas.microsoft.com/office/powerpoint/2010/main" val="3250180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businessblog.winweb.com/wp-content/uploads/2010/06/BK.jpg" TargetMode="External"/><Relationship Id="rId1" Type="http://schemas.openxmlformats.org/officeDocument/2006/relationships/slideMaster" Target="../slideMasters/slideMaster2.xml"/><Relationship Id="rId6" Type="http://schemas.openxmlformats.org/officeDocument/2006/relationships/image" Target="../media/image3.jpeg"/><Relationship Id="rId5" Type="http://schemas.openxmlformats.org/officeDocument/2006/relationships/hyperlink" Target="http://logos-plus.narod.ru/docs1.jpg" TargetMode="Externa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minobrkuban.ru/" TargetMode="External"/><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businessblog.winweb.com/wp-content/uploads/2010/06/BK.jpg" TargetMode="External"/><Relationship Id="rId1" Type="http://schemas.openxmlformats.org/officeDocument/2006/relationships/slideMaster" Target="../slideMasters/slideMaster3.xml"/><Relationship Id="rId6" Type="http://schemas.openxmlformats.org/officeDocument/2006/relationships/image" Target="../media/image3.jpeg"/><Relationship Id="rId5" Type="http://schemas.openxmlformats.org/officeDocument/2006/relationships/hyperlink" Target="http://logos-plus.narod.ru/docs1.jpg" TargetMode="External"/><Relationship Id="rId4" Type="http://schemas.openxmlformats.org/officeDocument/2006/relationships/image" Target="../media/image2.jpe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minobrkuban.ru/" TargetMode="External"/><Relationship Id="rId1" Type="http://schemas.openxmlformats.org/officeDocument/2006/relationships/slideMaster" Target="../slideMasters/slideMaster3.xml"/><Relationship Id="rId4" Type="http://schemas.openxmlformats.org/officeDocument/2006/relationships/image" Target="../media/image5.png"/></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minobrkuban.ru/" TargetMode="External"/><Relationship Id="rId1" Type="http://schemas.openxmlformats.org/officeDocument/2006/relationships/slideMaster" Target="../slideMasters/slideMaster3.xml"/><Relationship Id="rId4" Type="http://schemas.openxmlformats.org/officeDocument/2006/relationships/image" Target="../media/image5.png"/></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minobrkuban.ru/" TargetMode="External"/><Relationship Id="rId1" Type="http://schemas.openxmlformats.org/officeDocument/2006/relationships/slideMaster" Target="../slideMasters/slideMaster3.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minobrkuban.ru/" TargetMode="External"/><Relationship Id="rId1" Type="http://schemas.openxmlformats.org/officeDocument/2006/relationships/slideMaster" Target="../slideMasters/slideMaster3.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914E8AB-2201-43FB-8459-3E9E3C5F596F}" type="datetimeFigureOut">
              <a:rPr lang="ru-RU" smtClean="0"/>
              <a:t>30.03.2021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A3000C-1D1D-476F-8974-8B2695794866}" type="slidenum">
              <a:rPr lang="ru-RU" smtClean="0"/>
              <a:t>‹#›</a:t>
            </a:fld>
            <a:endParaRPr lang="ru-RU"/>
          </a:p>
        </p:txBody>
      </p:sp>
    </p:spTree>
    <p:extLst>
      <p:ext uri="{BB962C8B-B14F-4D97-AF65-F5344CB8AC3E}">
        <p14:creationId xmlns:p14="http://schemas.microsoft.com/office/powerpoint/2010/main" val="1729932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914E8AB-2201-43FB-8459-3E9E3C5F596F}" type="datetimeFigureOut">
              <a:rPr lang="ru-RU" smtClean="0"/>
              <a:t>30.03.2021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A3000C-1D1D-476F-8974-8B2695794866}" type="slidenum">
              <a:rPr lang="ru-RU" smtClean="0"/>
              <a:t>‹#›</a:t>
            </a:fld>
            <a:endParaRPr lang="ru-RU"/>
          </a:p>
        </p:txBody>
      </p:sp>
    </p:spTree>
    <p:extLst>
      <p:ext uri="{BB962C8B-B14F-4D97-AF65-F5344CB8AC3E}">
        <p14:creationId xmlns:p14="http://schemas.microsoft.com/office/powerpoint/2010/main" val="1558873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914E8AB-2201-43FB-8459-3E9E3C5F596F}" type="datetimeFigureOut">
              <a:rPr lang="ru-RU" smtClean="0"/>
              <a:t>30.03.2021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A3000C-1D1D-476F-8974-8B2695794866}" type="slidenum">
              <a:rPr lang="ru-RU" smtClean="0"/>
              <a:t>‹#›</a:t>
            </a:fld>
            <a:endParaRPr lang="ru-RU"/>
          </a:p>
        </p:txBody>
      </p:sp>
    </p:spTree>
    <p:extLst>
      <p:ext uri="{BB962C8B-B14F-4D97-AF65-F5344CB8AC3E}">
        <p14:creationId xmlns:p14="http://schemas.microsoft.com/office/powerpoint/2010/main" val="21209487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pPr>
              <a:defRPr/>
            </a:pPr>
            <a:endParaRPr lang="en-US">
              <a:solidFill>
                <a:prstClr val="black">
                  <a:tint val="75000"/>
                </a:prstClr>
              </a:solidFill>
            </a:endParaRPr>
          </a:p>
        </p:txBody>
      </p:sp>
      <p:sp>
        <p:nvSpPr>
          <p:cNvPr id="5" name="Нижний колонтитул 4"/>
          <p:cNvSpPr>
            <a:spLocks noGrp="1"/>
          </p:cNvSpPr>
          <p:nvPr>
            <p:ph type="ftr" sz="quarter" idx="11"/>
          </p:nvPr>
        </p:nvSpPr>
        <p:spPr/>
        <p:txBody>
          <a:bodyPr/>
          <a:lstStyle/>
          <a:p>
            <a:pPr>
              <a:defRPr/>
            </a:pPr>
            <a:endParaRPr lang="en-US">
              <a:solidFill>
                <a:prstClr val="black">
                  <a:tint val="75000"/>
                </a:prstClr>
              </a:solidFill>
            </a:endParaRPr>
          </a:p>
        </p:txBody>
      </p:sp>
      <p:sp>
        <p:nvSpPr>
          <p:cNvPr id="6" name="Номер слайда 5"/>
          <p:cNvSpPr>
            <a:spLocks noGrp="1"/>
          </p:cNvSpPr>
          <p:nvPr>
            <p:ph type="sldNum" sz="quarter" idx="12"/>
          </p:nvPr>
        </p:nvSpPr>
        <p:spPr/>
        <p:txBody>
          <a:bodyPr/>
          <a:lstStyle/>
          <a:p>
            <a:pPr>
              <a:defRPr/>
            </a:pPr>
            <a:fld id="{3CE6C044-3823-40F8-ABD1-7E79D03C8BFC}" type="slidenum">
              <a:rPr lang="en-US" altLang="ru-RU" smtClean="0">
                <a:solidFill>
                  <a:prstClr val="black">
                    <a:tint val="75000"/>
                  </a:prstClr>
                </a:solidFill>
              </a:rPr>
              <a:pPr>
                <a:defRPr/>
              </a:pPr>
              <a:t>‹#›</a:t>
            </a:fld>
            <a:endParaRPr lang="en-US" altLang="ru-RU">
              <a:solidFill>
                <a:prstClr val="black">
                  <a:tint val="75000"/>
                </a:prstClr>
              </a:solidFill>
            </a:endParaRPr>
          </a:p>
        </p:txBody>
      </p:sp>
      <p:pic>
        <p:nvPicPr>
          <p:cNvPr id="7" name="i-main-pic" descr="Картинка 70 из 7907">
            <a:hlinkClick r:id="rId2"/>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657225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7" descr="http://www.mamazone.pl/media/62521/d%C5%82ugi.jpg"/>
          <p:cNvPicPr>
            <a:picLocks noChangeAspect="1" noChangeArrowheads="1"/>
          </p:cNvPicPr>
          <p:nvPr userDrawn="1"/>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b="7936"/>
          <a:stretch>
            <a:fillRect/>
          </a:stretch>
        </p:blipFill>
        <p:spPr bwMode="auto">
          <a:xfrm>
            <a:off x="5715000" y="785813"/>
            <a:ext cx="4000500" cy="414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5" descr="Картинка 42 из 102153">
            <a:hlinkClick r:id="rId5"/>
          </p:cNvPr>
          <p:cNvPicPr>
            <a:picLocks noChangeAspect="1" noChangeArrowheads="1"/>
          </p:cNvPicPr>
          <p:nvPr userDrawn="1"/>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953500" y="3143250"/>
            <a:ext cx="3048000" cy="339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oup 16"/>
          <p:cNvGrpSpPr>
            <a:grpSpLocks/>
          </p:cNvGrpSpPr>
          <p:nvPr userDrawn="1"/>
        </p:nvGrpSpPr>
        <p:grpSpPr bwMode="auto">
          <a:xfrm>
            <a:off x="9620250" y="142875"/>
            <a:ext cx="2286000" cy="685800"/>
            <a:chOff x="2712" y="3678"/>
            <a:chExt cx="683" cy="267"/>
          </a:xfrm>
        </p:grpSpPr>
        <p:sp>
          <p:nvSpPr>
            <p:cNvPr id="11" name="Text Box 14"/>
            <p:cNvSpPr txBox="1">
              <a:spLocks noChangeArrowheads="1"/>
            </p:cNvSpPr>
            <p:nvPr/>
          </p:nvSpPr>
          <p:spPr bwMode="gray">
            <a:xfrm>
              <a:off x="2712" y="3789"/>
              <a:ext cx="683" cy="156"/>
            </a:xfrm>
            <a:prstGeom prst="rect">
              <a:avLst/>
            </a:prstGeom>
            <a:noFill/>
            <a:ln w="9525">
              <a:noFill/>
              <a:miter lim="800000"/>
              <a:headEnd/>
              <a:tailEnd/>
            </a:ln>
            <a:effectLst/>
          </p:spPr>
          <p:txBody>
            <a:bodyPr>
              <a:spAutoFit/>
            </a:bodyPr>
            <a:lstStyle/>
            <a:p>
              <a:pPr>
                <a:defRPr/>
              </a:pPr>
              <a:r>
                <a:rPr lang="ru-RU"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rPr>
                <a:t>Аттестация</a:t>
              </a:r>
              <a:endParaRPr lang="en-US" sz="2000" b="1" dirty="0">
                <a:solidFill>
                  <a:srgbClr val="44546A"/>
                </a:solidFill>
                <a:latin typeface="Arial" charset="0"/>
              </a:endParaRPr>
            </a:p>
          </p:txBody>
        </p:sp>
        <p:sp>
          <p:nvSpPr>
            <p:cNvPr id="12" name="AutoShape 15"/>
            <p:cNvSpPr>
              <a:spLocks noChangeArrowheads="1"/>
            </p:cNvSpPr>
            <p:nvPr/>
          </p:nvSpPr>
          <p:spPr bwMode="gray">
            <a:xfrm rot="5400000">
              <a:off x="2928" y="3493"/>
              <a:ext cx="172" cy="542"/>
            </a:xfrm>
            <a:prstGeom prst="moon">
              <a:avLst>
                <a:gd name="adj" fmla="val 21208"/>
              </a:avLst>
            </a:prstGeom>
            <a:solidFill>
              <a:schemeClr val="accent5">
                <a:lumMod val="20000"/>
                <a:lumOff val="80000"/>
              </a:schemeClr>
            </a:solidFill>
            <a:ln w="9525">
              <a:noFill/>
              <a:miter lim="800000"/>
              <a:headEnd/>
              <a:tailEnd/>
            </a:ln>
            <a:effectLst/>
          </p:spPr>
          <p:txBody>
            <a:bodyPr wrap="none" anchor="ctr"/>
            <a:lstStyle/>
            <a:p>
              <a:pPr>
                <a:defRPr/>
              </a:pPr>
              <a:endParaRPr lang="ru-RU">
                <a:solidFill>
                  <a:prstClr val="black"/>
                </a:solidFill>
                <a:latin typeface="Arial" charset="0"/>
              </a:endParaRPr>
            </a:p>
          </p:txBody>
        </p:sp>
      </p:grpSp>
      <p:sp>
        <p:nvSpPr>
          <p:cNvPr id="13" name="Rectangle 20"/>
          <p:cNvSpPr>
            <a:spLocks noChangeArrowheads="1"/>
          </p:cNvSpPr>
          <p:nvPr userDrawn="1"/>
        </p:nvSpPr>
        <p:spPr bwMode="gray">
          <a:xfrm>
            <a:off x="285750" y="3714750"/>
            <a:ext cx="5238750" cy="1214438"/>
          </a:xfrm>
          <a:prstGeom prst="rect">
            <a:avLst/>
          </a:prstGeom>
          <a:solidFill>
            <a:schemeClr val="bg1"/>
          </a:solidFill>
          <a:ln>
            <a:noFill/>
          </a:ln>
          <a:extLst>
            <a:ext uri="{91240B29-F687-4F45-9708-019B960494DF}">
              <a14:hiddenLine xmlns:a14="http://schemas.microsoft.com/office/drawing/2010/main" w="76200">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ru-RU" altLang="ru-RU">
              <a:solidFill>
                <a:prstClr val="black"/>
              </a:solidFill>
            </a:endParaRPr>
          </a:p>
        </p:txBody>
      </p:sp>
    </p:spTree>
    <p:extLst>
      <p:ext uri="{BB962C8B-B14F-4D97-AF65-F5344CB8AC3E}">
        <p14:creationId xmlns:p14="http://schemas.microsoft.com/office/powerpoint/2010/main" val="3364671360"/>
      </p:ext>
    </p:extLst>
  </p:cSld>
  <p:clrMapOvr>
    <a:masterClrMapping/>
  </p:clrMapOvr>
  <p:transition spd="med">
    <p:pull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endParaRPr lang="en-US">
              <a:solidFill>
                <a:prstClr val="black">
                  <a:tint val="75000"/>
                </a:prstClr>
              </a:solidFill>
            </a:endParaRPr>
          </a:p>
        </p:txBody>
      </p:sp>
      <p:sp>
        <p:nvSpPr>
          <p:cNvPr id="5" name="Нижний колонтитул 4"/>
          <p:cNvSpPr>
            <a:spLocks noGrp="1"/>
          </p:cNvSpPr>
          <p:nvPr>
            <p:ph type="ftr" sz="quarter" idx="11"/>
          </p:nvPr>
        </p:nvSpPr>
        <p:spPr/>
        <p:txBody>
          <a:bodyPr/>
          <a:lstStyle/>
          <a:p>
            <a:pPr>
              <a:defRPr/>
            </a:pPr>
            <a:endParaRPr lang="en-US">
              <a:solidFill>
                <a:prstClr val="black">
                  <a:tint val="75000"/>
                </a:prstClr>
              </a:solidFill>
            </a:endParaRPr>
          </a:p>
        </p:txBody>
      </p:sp>
      <p:sp>
        <p:nvSpPr>
          <p:cNvPr id="6" name="Номер слайда 5"/>
          <p:cNvSpPr>
            <a:spLocks noGrp="1"/>
          </p:cNvSpPr>
          <p:nvPr>
            <p:ph type="sldNum" sz="quarter" idx="12"/>
          </p:nvPr>
        </p:nvSpPr>
        <p:spPr/>
        <p:txBody>
          <a:bodyPr/>
          <a:lstStyle/>
          <a:p>
            <a:pPr>
              <a:defRPr/>
            </a:pPr>
            <a:fld id="{14E34E46-A2FA-4D59-8EF2-015F53D66BF6}" type="slidenum">
              <a:rPr lang="en-US" altLang="ru-RU" smtClean="0">
                <a:solidFill>
                  <a:prstClr val="black">
                    <a:tint val="75000"/>
                  </a:prstClr>
                </a:solidFill>
              </a:rPr>
              <a:pPr>
                <a:defRPr/>
              </a:pPr>
              <a:t>‹#›</a:t>
            </a:fld>
            <a:endParaRPr lang="en-US" altLang="ru-RU">
              <a:solidFill>
                <a:prstClr val="black">
                  <a:tint val="75000"/>
                </a:prstClr>
              </a:solidFill>
            </a:endParaRPr>
          </a:p>
        </p:txBody>
      </p:sp>
    </p:spTree>
    <p:extLst>
      <p:ext uri="{BB962C8B-B14F-4D97-AF65-F5344CB8AC3E}">
        <p14:creationId xmlns:p14="http://schemas.microsoft.com/office/powerpoint/2010/main" val="38566955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pPr>
              <a:defRPr/>
            </a:pPr>
            <a:endParaRPr lang="en-US">
              <a:solidFill>
                <a:prstClr val="black">
                  <a:tint val="75000"/>
                </a:prstClr>
              </a:solidFill>
            </a:endParaRPr>
          </a:p>
        </p:txBody>
      </p:sp>
      <p:sp>
        <p:nvSpPr>
          <p:cNvPr id="5" name="Нижний колонтитул 4"/>
          <p:cNvSpPr>
            <a:spLocks noGrp="1"/>
          </p:cNvSpPr>
          <p:nvPr>
            <p:ph type="ftr" sz="quarter" idx="11"/>
          </p:nvPr>
        </p:nvSpPr>
        <p:spPr/>
        <p:txBody>
          <a:bodyPr/>
          <a:lstStyle/>
          <a:p>
            <a:pPr>
              <a:defRPr/>
            </a:pPr>
            <a:endParaRPr lang="en-US">
              <a:solidFill>
                <a:prstClr val="black">
                  <a:tint val="75000"/>
                </a:prstClr>
              </a:solidFill>
            </a:endParaRPr>
          </a:p>
        </p:txBody>
      </p:sp>
      <p:sp>
        <p:nvSpPr>
          <p:cNvPr id="6" name="Номер слайда 5"/>
          <p:cNvSpPr>
            <a:spLocks noGrp="1"/>
          </p:cNvSpPr>
          <p:nvPr>
            <p:ph type="sldNum" sz="quarter" idx="12"/>
          </p:nvPr>
        </p:nvSpPr>
        <p:spPr/>
        <p:txBody>
          <a:bodyPr/>
          <a:lstStyle/>
          <a:p>
            <a:pPr>
              <a:defRPr/>
            </a:pPr>
            <a:fld id="{35B9755A-AEBB-4C02-B483-431AC93DD033}" type="slidenum">
              <a:rPr lang="en-US" altLang="ru-RU" smtClean="0">
                <a:solidFill>
                  <a:prstClr val="black">
                    <a:tint val="75000"/>
                  </a:prstClr>
                </a:solidFill>
              </a:rPr>
              <a:pPr>
                <a:defRPr/>
              </a:pPr>
              <a:t>‹#›</a:t>
            </a:fld>
            <a:endParaRPr lang="en-US" altLang="ru-RU">
              <a:solidFill>
                <a:prstClr val="black">
                  <a:tint val="75000"/>
                </a:prstClr>
              </a:solidFill>
            </a:endParaRPr>
          </a:p>
        </p:txBody>
      </p:sp>
    </p:spTree>
    <p:extLst>
      <p:ext uri="{BB962C8B-B14F-4D97-AF65-F5344CB8AC3E}">
        <p14:creationId xmlns:p14="http://schemas.microsoft.com/office/powerpoint/2010/main" val="1410775348"/>
      </p:ext>
    </p:extLst>
  </p:cSld>
  <p:clrMapOvr>
    <a:masterClrMapping/>
  </p:clrMapOvr>
  <p:transition spd="med">
    <p:pull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pPr>
              <a:defRPr/>
            </a:pPr>
            <a:endParaRPr lang="en-US">
              <a:solidFill>
                <a:prstClr val="black">
                  <a:tint val="75000"/>
                </a:prstClr>
              </a:solidFill>
            </a:endParaRPr>
          </a:p>
        </p:txBody>
      </p:sp>
      <p:sp>
        <p:nvSpPr>
          <p:cNvPr id="6" name="Нижний колонтитул 5"/>
          <p:cNvSpPr>
            <a:spLocks noGrp="1"/>
          </p:cNvSpPr>
          <p:nvPr>
            <p:ph type="ftr" sz="quarter" idx="11"/>
          </p:nvPr>
        </p:nvSpPr>
        <p:spPr/>
        <p:txBody>
          <a:bodyPr/>
          <a:lstStyle/>
          <a:p>
            <a:pPr>
              <a:defRPr/>
            </a:pPr>
            <a:endParaRPr lang="en-US">
              <a:solidFill>
                <a:prstClr val="black">
                  <a:tint val="75000"/>
                </a:prstClr>
              </a:solidFill>
            </a:endParaRPr>
          </a:p>
        </p:txBody>
      </p:sp>
      <p:sp>
        <p:nvSpPr>
          <p:cNvPr id="7" name="Номер слайда 6"/>
          <p:cNvSpPr>
            <a:spLocks noGrp="1"/>
          </p:cNvSpPr>
          <p:nvPr>
            <p:ph type="sldNum" sz="quarter" idx="12"/>
          </p:nvPr>
        </p:nvSpPr>
        <p:spPr/>
        <p:txBody>
          <a:bodyPr/>
          <a:lstStyle/>
          <a:p>
            <a:pPr>
              <a:defRPr/>
            </a:pPr>
            <a:fld id="{8D66CB16-F7BF-4CA6-AABF-B5A0ED66E734}" type="slidenum">
              <a:rPr lang="en-US" altLang="ru-RU" smtClean="0">
                <a:solidFill>
                  <a:prstClr val="black">
                    <a:tint val="75000"/>
                  </a:prstClr>
                </a:solidFill>
              </a:rPr>
              <a:pPr>
                <a:defRPr/>
              </a:pPr>
              <a:t>‹#›</a:t>
            </a:fld>
            <a:endParaRPr lang="en-US" altLang="ru-RU">
              <a:solidFill>
                <a:prstClr val="black">
                  <a:tint val="75000"/>
                </a:prstClr>
              </a:solidFill>
            </a:endParaRPr>
          </a:p>
        </p:txBody>
      </p:sp>
    </p:spTree>
    <p:extLst>
      <p:ext uri="{BB962C8B-B14F-4D97-AF65-F5344CB8AC3E}">
        <p14:creationId xmlns:p14="http://schemas.microsoft.com/office/powerpoint/2010/main" val="2277005313"/>
      </p:ext>
    </p:extLst>
  </p:cSld>
  <p:clrMapOvr>
    <a:masterClrMapping/>
  </p:clrMapOvr>
  <p:transition spd="med">
    <p:pull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pPr>
              <a:defRPr/>
            </a:pPr>
            <a:endParaRPr lang="en-US">
              <a:solidFill>
                <a:prstClr val="black">
                  <a:tint val="75000"/>
                </a:prstClr>
              </a:solidFill>
            </a:endParaRPr>
          </a:p>
        </p:txBody>
      </p:sp>
      <p:sp>
        <p:nvSpPr>
          <p:cNvPr id="8" name="Нижний колонтитул 7"/>
          <p:cNvSpPr>
            <a:spLocks noGrp="1"/>
          </p:cNvSpPr>
          <p:nvPr>
            <p:ph type="ftr" sz="quarter" idx="11"/>
          </p:nvPr>
        </p:nvSpPr>
        <p:spPr/>
        <p:txBody>
          <a:bodyPr/>
          <a:lstStyle/>
          <a:p>
            <a:pPr>
              <a:defRPr/>
            </a:pPr>
            <a:endParaRPr lang="en-US">
              <a:solidFill>
                <a:prstClr val="black">
                  <a:tint val="75000"/>
                </a:prstClr>
              </a:solidFill>
            </a:endParaRPr>
          </a:p>
        </p:txBody>
      </p:sp>
      <p:sp>
        <p:nvSpPr>
          <p:cNvPr id="9" name="Номер слайда 8"/>
          <p:cNvSpPr>
            <a:spLocks noGrp="1"/>
          </p:cNvSpPr>
          <p:nvPr>
            <p:ph type="sldNum" sz="quarter" idx="12"/>
          </p:nvPr>
        </p:nvSpPr>
        <p:spPr/>
        <p:txBody>
          <a:bodyPr/>
          <a:lstStyle/>
          <a:p>
            <a:pPr>
              <a:defRPr/>
            </a:pPr>
            <a:fld id="{9976606C-24A5-4F3C-9DB3-D3223DB8999E}" type="slidenum">
              <a:rPr lang="en-US" altLang="ru-RU" smtClean="0">
                <a:solidFill>
                  <a:prstClr val="black">
                    <a:tint val="75000"/>
                  </a:prstClr>
                </a:solidFill>
              </a:rPr>
              <a:pPr>
                <a:defRPr/>
              </a:pPr>
              <a:t>‹#›</a:t>
            </a:fld>
            <a:endParaRPr lang="en-US" altLang="ru-RU">
              <a:solidFill>
                <a:prstClr val="black">
                  <a:tint val="75000"/>
                </a:prstClr>
              </a:solidFill>
            </a:endParaRPr>
          </a:p>
        </p:txBody>
      </p:sp>
    </p:spTree>
    <p:extLst>
      <p:ext uri="{BB962C8B-B14F-4D97-AF65-F5344CB8AC3E}">
        <p14:creationId xmlns:p14="http://schemas.microsoft.com/office/powerpoint/2010/main" val="1612886263"/>
      </p:ext>
    </p:extLst>
  </p:cSld>
  <p:clrMapOvr>
    <a:masterClrMapping/>
  </p:clrMapOvr>
  <p:transition spd="med">
    <p:pull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pPr>
              <a:defRPr/>
            </a:pPr>
            <a:endParaRPr lang="en-US">
              <a:solidFill>
                <a:prstClr val="black">
                  <a:tint val="75000"/>
                </a:prstClr>
              </a:solidFill>
            </a:endParaRPr>
          </a:p>
        </p:txBody>
      </p:sp>
      <p:sp>
        <p:nvSpPr>
          <p:cNvPr id="4" name="Нижний колонтитул 3"/>
          <p:cNvSpPr>
            <a:spLocks noGrp="1"/>
          </p:cNvSpPr>
          <p:nvPr>
            <p:ph type="ftr" sz="quarter" idx="11"/>
          </p:nvPr>
        </p:nvSpPr>
        <p:spPr/>
        <p:txBody>
          <a:bodyPr/>
          <a:lstStyle/>
          <a:p>
            <a:pPr>
              <a:defRPr/>
            </a:pPr>
            <a:endParaRPr lang="en-US">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ED98EE8D-B599-4039-96C3-70AE655C7F02}" type="slidenum">
              <a:rPr lang="en-US" altLang="ru-RU" smtClean="0">
                <a:solidFill>
                  <a:prstClr val="black">
                    <a:tint val="75000"/>
                  </a:prstClr>
                </a:solidFill>
              </a:rPr>
              <a:pPr>
                <a:defRPr/>
              </a:pPr>
              <a:t>‹#›</a:t>
            </a:fld>
            <a:endParaRPr lang="en-US" altLang="ru-RU">
              <a:solidFill>
                <a:prstClr val="black">
                  <a:tint val="75000"/>
                </a:prstClr>
              </a:solidFill>
            </a:endParaRPr>
          </a:p>
        </p:txBody>
      </p:sp>
    </p:spTree>
    <p:extLst>
      <p:ext uri="{BB962C8B-B14F-4D97-AF65-F5344CB8AC3E}">
        <p14:creationId xmlns:p14="http://schemas.microsoft.com/office/powerpoint/2010/main" val="745338212"/>
      </p:ext>
    </p:extLst>
  </p:cSld>
  <p:clrMapOvr>
    <a:masterClrMapping/>
  </p:clrMapOvr>
  <p:transition spd="med">
    <p:pull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endParaRPr lang="en-US">
              <a:solidFill>
                <a:prstClr val="black">
                  <a:tint val="75000"/>
                </a:prstClr>
              </a:solidFill>
            </a:endParaRPr>
          </a:p>
        </p:txBody>
      </p:sp>
      <p:sp>
        <p:nvSpPr>
          <p:cNvPr id="3" name="Нижний колонтитул 2"/>
          <p:cNvSpPr>
            <a:spLocks noGrp="1"/>
          </p:cNvSpPr>
          <p:nvPr>
            <p:ph type="ftr" sz="quarter" idx="11"/>
          </p:nvPr>
        </p:nvSpPr>
        <p:spPr/>
        <p:txBody>
          <a:bodyPr/>
          <a:lstStyle/>
          <a:p>
            <a:pPr>
              <a:defRPr/>
            </a:pPr>
            <a:endParaRPr lang="en-US">
              <a:solidFill>
                <a:prstClr val="black">
                  <a:tint val="75000"/>
                </a:prstClr>
              </a:solidFill>
            </a:endParaRPr>
          </a:p>
        </p:txBody>
      </p:sp>
      <p:sp>
        <p:nvSpPr>
          <p:cNvPr id="4" name="Номер слайда 3"/>
          <p:cNvSpPr>
            <a:spLocks noGrp="1"/>
          </p:cNvSpPr>
          <p:nvPr>
            <p:ph type="sldNum" sz="quarter" idx="12"/>
          </p:nvPr>
        </p:nvSpPr>
        <p:spPr/>
        <p:txBody>
          <a:bodyPr/>
          <a:lstStyle/>
          <a:p>
            <a:pPr>
              <a:defRPr/>
            </a:pPr>
            <a:fld id="{D5C2FCA0-FEE4-4F84-A7C8-F998CB53F0D0}" type="slidenum">
              <a:rPr lang="en-US" altLang="ru-RU" smtClean="0">
                <a:solidFill>
                  <a:prstClr val="black">
                    <a:tint val="75000"/>
                  </a:prstClr>
                </a:solidFill>
              </a:rPr>
              <a:pPr>
                <a:defRPr/>
              </a:pPr>
              <a:t>‹#›</a:t>
            </a:fld>
            <a:endParaRPr lang="en-US" altLang="ru-RU">
              <a:solidFill>
                <a:prstClr val="black">
                  <a:tint val="75000"/>
                </a:prstClr>
              </a:solidFill>
            </a:endParaRPr>
          </a:p>
        </p:txBody>
      </p:sp>
    </p:spTree>
    <p:extLst>
      <p:ext uri="{BB962C8B-B14F-4D97-AF65-F5344CB8AC3E}">
        <p14:creationId xmlns:p14="http://schemas.microsoft.com/office/powerpoint/2010/main" val="1601816512"/>
      </p:ext>
    </p:extLst>
  </p:cSld>
  <p:clrMapOvr>
    <a:masterClrMapping/>
  </p:clrMapOvr>
  <p:transition spd="med">
    <p:pull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pPr>
              <a:defRPr/>
            </a:pPr>
            <a:endParaRPr lang="en-US">
              <a:solidFill>
                <a:prstClr val="black">
                  <a:tint val="75000"/>
                </a:prstClr>
              </a:solidFill>
            </a:endParaRPr>
          </a:p>
        </p:txBody>
      </p:sp>
      <p:sp>
        <p:nvSpPr>
          <p:cNvPr id="6" name="Нижний колонтитул 5"/>
          <p:cNvSpPr>
            <a:spLocks noGrp="1"/>
          </p:cNvSpPr>
          <p:nvPr>
            <p:ph type="ftr" sz="quarter" idx="11"/>
          </p:nvPr>
        </p:nvSpPr>
        <p:spPr/>
        <p:txBody>
          <a:bodyPr/>
          <a:lstStyle/>
          <a:p>
            <a:pPr>
              <a:defRPr/>
            </a:pPr>
            <a:endParaRPr lang="en-US">
              <a:solidFill>
                <a:prstClr val="black">
                  <a:tint val="75000"/>
                </a:prstClr>
              </a:solidFill>
            </a:endParaRPr>
          </a:p>
        </p:txBody>
      </p:sp>
      <p:sp>
        <p:nvSpPr>
          <p:cNvPr id="7" name="Номер слайда 6"/>
          <p:cNvSpPr>
            <a:spLocks noGrp="1"/>
          </p:cNvSpPr>
          <p:nvPr>
            <p:ph type="sldNum" sz="quarter" idx="12"/>
          </p:nvPr>
        </p:nvSpPr>
        <p:spPr/>
        <p:txBody>
          <a:bodyPr/>
          <a:lstStyle/>
          <a:p>
            <a:pPr>
              <a:defRPr/>
            </a:pPr>
            <a:fld id="{E0D77F48-542D-40B2-9FD2-756BB81AF7EE}" type="slidenum">
              <a:rPr lang="en-US" altLang="ru-RU" smtClean="0">
                <a:solidFill>
                  <a:prstClr val="black">
                    <a:tint val="75000"/>
                  </a:prstClr>
                </a:solidFill>
              </a:rPr>
              <a:pPr>
                <a:defRPr/>
              </a:pPr>
              <a:t>‹#›</a:t>
            </a:fld>
            <a:endParaRPr lang="en-US" altLang="ru-RU">
              <a:solidFill>
                <a:prstClr val="black">
                  <a:tint val="75000"/>
                </a:prstClr>
              </a:solidFill>
            </a:endParaRPr>
          </a:p>
        </p:txBody>
      </p:sp>
    </p:spTree>
    <p:extLst>
      <p:ext uri="{BB962C8B-B14F-4D97-AF65-F5344CB8AC3E}">
        <p14:creationId xmlns:p14="http://schemas.microsoft.com/office/powerpoint/2010/main" val="2742458284"/>
      </p:ext>
    </p:extLst>
  </p:cSld>
  <p:clrMapOvr>
    <a:masterClrMapping/>
  </p:clrMapOvr>
  <p:transition spd="med">
    <p:pull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914E8AB-2201-43FB-8459-3E9E3C5F596F}" type="datetimeFigureOut">
              <a:rPr lang="ru-RU" smtClean="0"/>
              <a:t>30.03.2021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A3000C-1D1D-476F-8974-8B2695794866}" type="slidenum">
              <a:rPr lang="ru-RU" smtClean="0"/>
              <a:t>‹#›</a:t>
            </a:fld>
            <a:endParaRPr lang="ru-RU"/>
          </a:p>
        </p:txBody>
      </p:sp>
    </p:spTree>
    <p:extLst>
      <p:ext uri="{BB962C8B-B14F-4D97-AF65-F5344CB8AC3E}">
        <p14:creationId xmlns:p14="http://schemas.microsoft.com/office/powerpoint/2010/main" val="1159434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pPr>
              <a:defRPr/>
            </a:pPr>
            <a:endParaRPr lang="en-US">
              <a:solidFill>
                <a:prstClr val="black">
                  <a:tint val="75000"/>
                </a:prstClr>
              </a:solidFill>
            </a:endParaRPr>
          </a:p>
        </p:txBody>
      </p:sp>
      <p:sp>
        <p:nvSpPr>
          <p:cNvPr id="6" name="Нижний колонтитул 5"/>
          <p:cNvSpPr>
            <a:spLocks noGrp="1"/>
          </p:cNvSpPr>
          <p:nvPr>
            <p:ph type="ftr" sz="quarter" idx="11"/>
          </p:nvPr>
        </p:nvSpPr>
        <p:spPr/>
        <p:txBody>
          <a:bodyPr/>
          <a:lstStyle/>
          <a:p>
            <a:pPr>
              <a:defRPr/>
            </a:pPr>
            <a:endParaRPr lang="en-US">
              <a:solidFill>
                <a:prstClr val="black">
                  <a:tint val="75000"/>
                </a:prstClr>
              </a:solidFill>
            </a:endParaRPr>
          </a:p>
        </p:txBody>
      </p:sp>
      <p:sp>
        <p:nvSpPr>
          <p:cNvPr id="7" name="Номер слайда 6"/>
          <p:cNvSpPr>
            <a:spLocks noGrp="1"/>
          </p:cNvSpPr>
          <p:nvPr>
            <p:ph type="sldNum" sz="quarter" idx="12"/>
          </p:nvPr>
        </p:nvSpPr>
        <p:spPr/>
        <p:txBody>
          <a:bodyPr/>
          <a:lstStyle/>
          <a:p>
            <a:pPr>
              <a:defRPr/>
            </a:pPr>
            <a:fld id="{4AB68962-4A24-4300-B829-65492D02D60F}" type="slidenum">
              <a:rPr lang="en-US" altLang="ru-RU" smtClean="0">
                <a:solidFill>
                  <a:prstClr val="black">
                    <a:tint val="75000"/>
                  </a:prstClr>
                </a:solidFill>
              </a:rPr>
              <a:pPr>
                <a:defRPr/>
              </a:pPr>
              <a:t>‹#›</a:t>
            </a:fld>
            <a:endParaRPr lang="en-US" altLang="ru-RU">
              <a:solidFill>
                <a:prstClr val="black">
                  <a:tint val="75000"/>
                </a:prstClr>
              </a:solidFill>
            </a:endParaRPr>
          </a:p>
        </p:txBody>
      </p:sp>
    </p:spTree>
    <p:extLst>
      <p:ext uri="{BB962C8B-B14F-4D97-AF65-F5344CB8AC3E}">
        <p14:creationId xmlns:p14="http://schemas.microsoft.com/office/powerpoint/2010/main" val="3866399234"/>
      </p:ext>
    </p:extLst>
  </p:cSld>
  <p:clrMapOvr>
    <a:masterClrMapping/>
  </p:clrMapOvr>
  <p:transition spd="med">
    <p:pull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endParaRPr lang="en-US">
              <a:solidFill>
                <a:prstClr val="black">
                  <a:tint val="75000"/>
                </a:prstClr>
              </a:solidFill>
            </a:endParaRPr>
          </a:p>
        </p:txBody>
      </p:sp>
      <p:sp>
        <p:nvSpPr>
          <p:cNvPr id="5" name="Нижний колонтитул 4"/>
          <p:cNvSpPr>
            <a:spLocks noGrp="1"/>
          </p:cNvSpPr>
          <p:nvPr>
            <p:ph type="ftr" sz="quarter" idx="11"/>
          </p:nvPr>
        </p:nvSpPr>
        <p:spPr/>
        <p:txBody>
          <a:bodyPr/>
          <a:lstStyle/>
          <a:p>
            <a:pPr>
              <a:defRPr/>
            </a:pPr>
            <a:endParaRPr lang="en-US">
              <a:solidFill>
                <a:prstClr val="black">
                  <a:tint val="75000"/>
                </a:prstClr>
              </a:solidFill>
            </a:endParaRPr>
          </a:p>
        </p:txBody>
      </p:sp>
      <p:sp>
        <p:nvSpPr>
          <p:cNvPr id="6" name="Номер слайда 5"/>
          <p:cNvSpPr>
            <a:spLocks noGrp="1"/>
          </p:cNvSpPr>
          <p:nvPr>
            <p:ph type="sldNum" sz="quarter" idx="12"/>
          </p:nvPr>
        </p:nvSpPr>
        <p:spPr/>
        <p:txBody>
          <a:bodyPr/>
          <a:lstStyle/>
          <a:p>
            <a:pPr>
              <a:defRPr/>
            </a:pPr>
            <a:fld id="{C36F1AC9-43BC-4066-9607-03DBB43C0D8B}" type="slidenum">
              <a:rPr lang="en-US" altLang="ru-RU" smtClean="0">
                <a:solidFill>
                  <a:prstClr val="black">
                    <a:tint val="75000"/>
                  </a:prstClr>
                </a:solidFill>
              </a:rPr>
              <a:pPr>
                <a:defRPr/>
              </a:pPr>
              <a:t>‹#›</a:t>
            </a:fld>
            <a:endParaRPr lang="en-US" altLang="ru-RU">
              <a:solidFill>
                <a:prstClr val="black">
                  <a:tint val="75000"/>
                </a:prstClr>
              </a:solidFill>
            </a:endParaRPr>
          </a:p>
        </p:txBody>
      </p:sp>
    </p:spTree>
    <p:extLst>
      <p:ext uri="{BB962C8B-B14F-4D97-AF65-F5344CB8AC3E}">
        <p14:creationId xmlns:p14="http://schemas.microsoft.com/office/powerpoint/2010/main" val="1614569644"/>
      </p:ext>
    </p:extLst>
  </p:cSld>
  <p:clrMapOvr>
    <a:masterClrMapping/>
  </p:clrMapOvr>
  <p:transition spd="med">
    <p:pull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endParaRPr lang="en-US">
              <a:solidFill>
                <a:prstClr val="black">
                  <a:tint val="75000"/>
                </a:prstClr>
              </a:solidFill>
            </a:endParaRPr>
          </a:p>
        </p:txBody>
      </p:sp>
      <p:sp>
        <p:nvSpPr>
          <p:cNvPr id="5" name="Нижний колонтитул 4"/>
          <p:cNvSpPr>
            <a:spLocks noGrp="1"/>
          </p:cNvSpPr>
          <p:nvPr>
            <p:ph type="ftr" sz="quarter" idx="11"/>
          </p:nvPr>
        </p:nvSpPr>
        <p:spPr/>
        <p:txBody>
          <a:bodyPr/>
          <a:lstStyle/>
          <a:p>
            <a:pPr>
              <a:defRPr/>
            </a:pPr>
            <a:endParaRPr lang="en-US">
              <a:solidFill>
                <a:prstClr val="black">
                  <a:tint val="75000"/>
                </a:prstClr>
              </a:solidFill>
            </a:endParaRPr>
          </a:p>
        </p:txBody>
      </p:sp>
      <p:sp>
        <p:nvSpPr>
          <p:cNvPr id="6" name="Номер слайда 5"/>
          <p:cNvSpPr>
            <a:spLocks noGrp="1"/>
          </p:cNvSpPr>
          <p:nvPr>
            <p:ph type="sldNum" sz="quarter" idx="12"/>
          </p:nvPr>
        </p:nvSpPr>
        <p:spPr/>
        <p:txBody>
          <a:bodyPr/>
          <a:lstStyle/>
          <a:p>
            <a:pPr>
              <a:defRPr/>
            </a:pPr>
            <a:fld id="{17081BD5-DF11-479F-BEF5-84FFC4ED8319}" type="slidenum">
              <a:rPr lang="en-US" altLang="ru-RU" smtClean="0">
                <a:solidFill>
                  <a:prstClr val="black">
                    <a:tint val="75000"/>
                  </a:prstClr>
                </a:solidFill>
              </a:rPr>
              <a:pPr>
                <a:defRPr/>
              </a:pPr>
              <a:t>‹#›</a:t>
            </a:fld>
            <a:endParaRPr lang="en-US" altLang="ru-RU">
              <a:solidFill>
                <a:prstClr val="black">
                  <a:tint val="75000"/>
                </a:prstClr>
              </a:solidFill>
            </a:endParaRPr>
          </a:p>
        </p:txBody>
      </p:sp>
    </p:spTree>
    <p:extLst>
      <p:ext uri="{BB962C8B-B14F-4D97-AF65-F5344CB8AC3E}">
        <p14:creationId xmlns:p14="http://schemas.microsoft.com/office/powerpoint/2010/main" val="3739217100"/>
      </p:ext>
    </p:extLst>
  </p:cSld>
  <p:clrMapOvr>
    <a:masterClrMapping/>
  </p:clrMapOvr>
  <p:transition spd="med">
    <p:pull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4" name="Text Box 53"/>
          <p:cNvSpPr txBox="1">
            <a:spLocks noChangeArrowheads="1"/>
          </p:cNvSpPr>
          <p:nvPr userDrawn="1"/>
        </p:nvSpPr>
        <p:spPr bwMode="black">
          <a:xfrm>
            <a:off x="285750" y="142875"/>
            <a:ext cx="115252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ru-RU" altLang="ru-RU" sz="2400" b="1" i="1">
                <a:solidFill>
                  <a:srgbClr val="602A43"/>
                </a:solidFill>
              </a:rPr>
              <a:t>Министерство образования Московской области</a:t>
            </a:r>
          </a:p>
          <a:p>
            <a:pPr algn="ctr" eaLnBrk="1" hangingPunct="1">
              <a:defRPr/>
            </a:pPr>
            <a:r>
              <a:rPr lang="ru-RU" altLang="ru-RU" sz="2400" b="1" i="1">
                <a:solidFill>
                  <a:srgbClr val="8F4064"/>
                </a:solidFill>
              </a:rPr>
              <a:t>ГОУ Педагогическая академия</a:t>
            </a:r>
            <a:endParaRPr lang="en-US" altLang="ru-RU" sz="2400" b="1" i="1">
              <a:solidFill>
                <a:srgbClr val="8F4064"/>
              </a:solidFill>
            </a:endParaRP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Номер слайда 5"/>
          <p:cNvSpPr>
            <a:spLocks noGrp="1"/>
          </p:cNvSpPr>
          <p:nvPr>
            <p:ph type="sldNum" sz="quarter" idx="12"/>
          </p:nvPr>
        </p:nvSpPr>
        <p:spPr/>
        <p:txBody>
          <a:bodyPr/>
          <a:lstStyle>
            <a:lvl1pPr>
              <a:defRPr/>
            </a:lvl1pPr>
          </a:lstStyle>
          <a:p>
            <a:pPr>
              <a:defRPr/>
            </a:pPr>
            <a:fld id="{1985A454-67E8-41F5-B59F-12E271631F6B}" type="slidenum">
              <a:rPr lang="en-US" altLang="ru-RU">
                <a:solidFill>
                  <a:prstClr val="black">
                    <a:tint val="75000"/>
                  </a:prstClr>
                </a:solidFill>
              </a:rPr>
              <a:pPr>
                <a:defRPr/>
              </a:pPr>
              <a:t>‹#›</a:t>
            </a:fld>
            <a:endParaRPr lang="en-US" altLang="ru-RU">
              <a:solidFill>
                <a:prstClr val="black">
                  <a:tint val="75000"/>
                </a:prstClr>
              </a:solidFill>
            </a:endParaRPr>
          </a:p>
        </p:txBody>
      </p:sp>
    </p:spTree>
    <p:extLst>
      <p:ext uri="{BB962C8B-B14F-4D97-AF65-F5344CB8AC3E}">
        <p14:creationId xmlns:p14="http://schemas.microsoft.com/office/powerpoint/2010/main" val="993815258"/>
      </p:ext>
    </p:extLst>
  </p:cSld>
  <p:clrMapOvr>
    <a:masterClrMapping/>
  </p:clrMapOvr>
  <p:transition spd="med">
    <p:pull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7_Заголовок и объект">
    <p:spTree>
      <p:nvGrpSpPr>
        <p:cNvPr id="1" name=""/>
        <p:cNvGrpSpPr/>
        <p:nvPr/>
      </p:nvGrpSpPr>
      <p:grpSpPr>
        <a:xfrm>
          <a:off x="0" y="0"/>
          <a:ext cx="0" cy="0"/>
          <a:chOff x="0" y="0"/>
          <a:chExt cx="0" cy="0"/>
        </a:xfrm>
      </p:grpSpPr>
      <p:sp>
        <p:nvSpPr>
          <p:cNvPr id="3" name="Прямоугольник 2"/>
          <p:cNvSpPr/>
          <p:nvPr userDrawn="1"/>
        </p:nvSpPr>
        <p:spPr>
          <a:xfrm>
            <a:off x="0" y="19853"/>
            <a:ext cx="12172493" cy="6827175"/>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lIns="68586" tIns="34294" rIns="68586" bIns="34294" rtlCol="0" anchor="ctr"/>
          <a:lstStyle/>
          <a:p>
            <a:pPr algn="ctr" defTabSz="685864"/>
            <a:endParaRPr lang="ru-RU">
              <a:solidFill>
                <a:prstClr val="white"/>
              </a:solidFill>
            </a:endParaRPr>
          </a:p>
        </p:txBody>
      </p:sp>
      <p:sp>
        <p:nvSpPr>
          <p:cNvPr id="2" name="Заголовок 1"/>
          <p:cNvSpPr>
            <a:spLocks noGrp="1"/>
          </p:cNvSpPr>
          <p:nvPr>
            <p:ph type="title"/>
          </p:nvPr>
        </p:nvSpPr>
        <p:spPr>
          <a:xfrm>
            <a:off x="1199456" y="2868"/>
            <a:ext cx="10753195" cy="833846"/>
          </a:xfrm>
        </p:spPr>
        <p:txBody>
          <a:bodyPr lIns="35999" tIns="35999" rIns="35999" bIns="35999" anchor="ctr">
            <a:normAutofit/>
          </a:bodyPr>
          <a:lstStyle>
            <a:lvl1pPr algn="ctr">
              <a:defRPr sz="1950" b="1">
                <a:solidFill>
                  <a:schemeClr val="accent1">
                    <a:lumMod val="50000"/>
                  </a:schemeClr>
                </a:solidFill>
                <a:effectLst/>
                <a:latin typeface="Calibri" pitchFamily="34" charset="0"/>
                <a:ea typeface="Verdana" pitchFamily="34" charset="0"/>
                <a:cs typeface="Calibri" pitchFamily="34" charset="0"/>
              </a:defRPr>
            </a:lvl1pPr>
          </a:lstStyle>
          <a:p>
            <a:r>
              <a:rPr kumimoji="0" lang="ru-RU" dirty="0"/>
              <a:t>Образец заголовка</a:t>
            </a:r>
            <a:endParaRPr kumimoji="0" lang="en-US" dirty="0"/>
          </a:p>
        </p:txBody>
      </p:sp>
      <p:sp>
        <p:nvSpPr>
          <p:cNvPr id="4" name="Дата 3"/>
          <p:cNvSpPr>
            <a:spLocks noGrp="1"/>
          </p:cNvSpPr>
          <p:nvPr>
            <p:ph type="dt" sz="half" idx="10"/>
          </p:nvPr>
        </p:nvSpPr>
        <p:spPr>
          <a:xfrm>
            <a:off x="9097491" y="6381328"/>
            <a:ext cx="3052064" cy="365760"/>
          </a:xfrm>
        </p:spPr>
        <p:txBody>
          <a:bodyPr/>
          <a:lstStyle>
            <a:lvl1pPr algn="r">
              <a:defRPr/>
            </a:lvl1pPr>
          </a:lstStyle>
          <a:p>
            <a:fld id="{511444F9-EEB7-4311-B5F1-97FE74C203E6}" type="datetimeFigureOut">
              <a:rPr lang="ru-RU" smtClean="0">
                <a:solidFill>
                  <a:srgbClr val="1F497D"/>
                </a:solidFill>
              </a:rPr>
              <a:pPr/>
              <a:t>30.03.2021</a:t>
            </a:fld>
            <a:endParaRPr lang="ru-RU">
              <a:solidFill>
                <a:srgbClr val="1F497D"/>
              </a:solidFill>
            </a:endParaRPr>
          </a:p>
        </p:txBody>
      </p:sp>
      <p:sp>
        <p:nvSpPr>
          <p:cNvPr id="5" name="Нижний колонтитул 4"/>
          <p:cNvSpPr>
            <a:spLocks noGrp="1"/>
          </p:cNvSpPr>
          <p:nvPr>
            <p:ph type="ftr" sz="quarter" idx="11"/>
          </p:nvPr>
        </p:nvSpPr>
        <p:spPr/>
        <p:txBody>
          <a:bodyPr/>
          <a:lstStyle/>
          <a:p>
            <a:endParaRPr lang="ru-RU">
              <a:solidFill>
                <a:srgbClr val="1F497D"/>
              </a:solidFill>
            </a:endParaRPr>
          </a:p>
        </p:txBody>
      </p:sp>
      <p:sp>
        <p:nvSpPr>
          <p:cNvPr id="6" name="Номер слайда 5"/>
          <p:cNvSpPr>
            <a:spLocks noGrp="1"/>
          </p:cNvSpPr>
          <p:nvPr>
            <p:ph type="sldNum" sz="quarter" idx="12"/>
          </p:nvPr>
        </p:nvSpPr>
        <p:spPr/>
        <p:txBody>
          <a:bodyPr/>
          <a:lstStyle/>
          <a:p>
            <a:fld id="{87FE6D9D-2A0B-43B8-A1C3-81968A25D6EC}" type="slidenum">
              <a:rPr lang="ru-RU" smtClean="0">
                <a:solidFill>
                  <a:srgbClr val="1F497D"/>
                </a:solidFill>
              </a:rPr>
              <a:pPr/>
              <a:t>‹#›</a:t>
            </a:fld>
            <a:endParaRPr lang="ru-RU" dirty="0">
              <a:solidFill>
                <a:srgbClr val="1F497D"/>
              </a:solidFill>
            </a:endParaRPr>
          </a:p>
        </p:txBody>
      </p:sp>
      <p:cxnSp>
        <p:nvCxnSpPr>
          <p:cNvPr id="8" name="Прямая соединительная линия 7"/>
          <p:cNvCxnSpPr/>
          <p:nvPr userDrawn="1"/>
        </p:nvCxnSpPr>
        <p:spPr>
          <a:xfrm>
            <a:off x="3503712" y="836712"/>
            <a:ext cx="6720747"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Блок-схема: данные 15"/>
          <p:cNvSpPr/>
          <p:nvPr userDrawn="1"/>
        </p:nvSpPr>
        <p:spPr>
          <a:xfrm>
            <a:off x="410231" y="32041"/>
            <a:ext cx="1392832" cy="1165081"/>
          </a:xfrm>
          <a:prstGeom prst="flowChartInputOutput">
            <a:avLst/>
          </a:prstGeom>
          <a:solidFill>
            <a:srgbClr val="4F81BD">
              <a:alpha val="3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87931" tIns="43965" rIns="87931" bIns="43965" rtlCol="0" anchor="ctr"/>
          <a:lstStyle/>
          <a:p>
            <a:pPr algn="ctr" defTabSz="685864"/>
            <a:endParaRPr lang="ru-RU">
              <a:solidFill>
                <a:prstClr val="white"/>
              </a:solidFill>
            </a:endParaRPr>
          </a:p>
        </p:txBody>
      </p:sp>
      <p:sp>
        <p:nvSpPr>
          <p:cNvPr id="17" name="Блок-схема: данные 16"/>
          <p:cNvSpPr/>
          <p:nvPr userDrawn="1"/>
        </p:nvSpPr>
        <p:spPr>
          <a:xfrm>
            <a:off x="-1355" y="32039"/>
            <a:ext cx="1108000" cy="718264"/>
          </a:xfrm>
          <a:prstGeom prst="flowChartInputOutput">
            <a:avLst/>
          </a:prstGeom>
          <a:solidFill>
            <a:srgbClr val="4F81BD">
              <a:alpha val="3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87931" tIns="43965" rIns="87931" bIns="43965" rtlCol="0" anchor="ctr"/>
          <a:lstStyle/>
          <a:p>
            <a:pPr algn="ctr" defTabSz="685864"/>
            <a:endParaRPr lang="ru-RU">
              <a:solidFill>
                <a:prstClr val="white"/>
              </a:solidFill>
            </a:endParaRPr>
          </a:p>
        </p:txBody>
      </p:sp>
      <p:sp>
        <p:nvSpPr>
          <p:cNvPr id="18" name="Блок-схема: данные 17"/>
          <p:cNvSpPr/>
          <p:nvPr userDrawn="1"/>
        </p:nvSpPr>
        <p:spPr>
          <a:xfrm>
            <a:off x="10157046" y="6539746"/>
            <a:ext cx="2034956" cy="318254"/>
          </a:xfrm>
          <a:prstGeom prst="flowChartInputOutput">
            <a:avLst/>
          </a:prstGeom>
          <a:solidFill>
            <a:srgbClr val="4F81BD">
              <a:alpha val="3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87931" tIns="43965" rIns="87931" bIns="43965" rtlCol="0" anchor="ctr"/>
          <a:lstStyle/>
          <a:p>
            <a:pPr algn="ctr" defTabSz="685864"/>
            <a:endParaRPr lang="ru-RU">
              <a:solidFill>
                <a:prstClr val="white"/>
              </a:solidFill>
            </a:endParaRPr>
          </a:p>
        </p:txBody>
      </p:sp>
      <p:sp>
        <p:nvSpPr>
          <p:cNvPr id="19" name="Блок-схема: данные 18"/>
          <p:cNvSpPr/>
          <p:nvPr userDrawn="1"/>
        </p:nvSpPr>
        <p:spPr>
          <a:xfrm>
            <a:off x="10045492" y="6453336"/>
            <a:ext cx="920525" cy="404664"/>
          </a:xfrm>
          <a:prstGeom prst="flowChartInputOutput">
            <a:avLst/>
          </a:prstGeom>
          <a:solidFill>
            <a:srgbClr val="4F81BD">
              <a:alpha val="3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87931" tIns="43965" rIns="87931" bIns="43965" rtlCol="0" anchor="ctr"/>
          <a:lstStyle/>
          <a:p>
            <a:pPr algn="ctr" defTabSz="685864"/>
            <a:endParaRPr lang="ru-RU">
              <a:solidFill>
                <a:prstClr val="white"/>
              </a:solidFill>
            </a:endParaRPr>
          </a:p>
        </p:txBody>
      </p:sp>
      <p:sp>
        <p:nvSpPr>
          <p:cNvPr id="20" name="Блок-схема: данные 19"/>
          <p:cNvSpPr/>
          <p:nvPr userDrawn="1"/>
        </p:nvSpPr>
        <p:spPr>
          <a:xfrm>
            <a:off x="1488469" y="32039"/>
            <a:ext cx="690808" cy="718264"/>
          </a:xfrm>
          <a:prstGeom prst="flowChartInputOutput">
            <a:avLst/>
          </a:prstGeom>
          <a:solidFill>
            <a:srgbClr val="4F81BD">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87931" tIns="43965" rIns="87931" bIns="43965" rtlCol="0" anchor="ctr"/>
          <a:lstStyle/>
          <a:p>
            <a:pPr algn="ctr" defTabSz="685864"/>
            <a:endParaRPr lang="ru-RU">
              <a:solidFill>
                <a:prstClr val="white"/>
              </a:solidFill>
            </a:endParaRPr>
          </a:p>
        </p:txBody>
      </p:sp>
      <p:sp>
        <p:nvSpPr>
          <p:cNvPr id="22" name="Блок-схема: данные 21"/>
          <p:cNvSpPr/>
          <p:nvPr userDrawn="1"/>
        </p:nvSpPr>
        <p:spPr>
          <a:xfrm>
            <a:off x="9840416" y="19854"/>
            <a:ext cx="1679509" cy="816859"/>
          </a:xfrm>
          <a:prstGeom prst="flowChartInputOutput">
            <a:avLst/>
          </a:prstGeom>
          <a:solidFill>
            <a:srgbClr val="4F81BD">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87931" tIns="43965" rIns="87931" bIns="43965" rtlCol="0" anchor="ctr"/>
          <a:lstStyle/>
          <a:p>
            <a:pPr algn="ctr" defTabSz="685864"/>
            <a:endParaRPr lang="ru-RU">
              <a:solidFill>
                <a:prstClr val="white"/>
              </a:solidFill>
            </a:endParaRPr>
          </a:p>
        </p:txBody>
      </p:sp>
      <p:sp>
        <p:nvSpPr>
          <p:cNvPr id="23" name="Блок-схема: данные 22"/>
          <p:cNvSpPr/>
          <p:nvPr userDrawn="1"/>
        </p:nvSpPr>
        <p:spPr>
          <a:xfrm>
            <a:off x="10357985" y="5426"/>
            <a:ext cx="1594667" cy="1004106"/>
          </a:xfrm>
          <a:prstGeom prst="flowChartInputOutput">
            <a:avLst/>
          </a:prstGeom>
          <a:solidFill>
            <a:srgbClr val="4F81BD">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87931" tIns="43965" rIns="87931" bIns="43965" rtlCol="0" anchor="ctr"/>
          <a:lstStyle/>
          <a:p>
            <a:pPr algn="ctr" defTabSz="685864"/>
            <a:endParaRPr lang="ru-RU">
              <a:solidFill>
                <a:prstClr val="white"/>
              </a:solidFill>
            </a:endParaRPr>
          </a:p>
        </p:txBody>
      </p:sp>
      <p:grpSp>
        <p:nvGrpSpPr>
          <p:cNvPr id="13" name="Группа 12"/>
          <p:cNvGrpSpPr/>
          <p:nvPr userDrawn="1"/>
        </p:nvGrpSpPr>
        <p:grpSpPr>
          <a:xfrm>
            <a:off x="102371" y="43510"/>
            <a:ext cx="1097085" cy="1007550"/>
            <a:chOff x="102371" y="43510"/>
            <a:chExt cx="797222" cy="749970"/>
          </a:xfrm>
        </p:grpSpPr>
        <p:pic>
          <p:nvPicPr>
            <p:cNvPr id="14" name="Picture 2" descr="http://www.minobrkuban.ru/bitrix/templates/adaptive/img/header_logo.png">
              <a:hlinkClick r:id="rId2"/>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2371" y="98159"/>
              <a:ext cx="797222" cy="695321"/>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5" name="Picture 4" descr="ГербКубани"/>
            <p:cNvPicPr>
              <a:picLocks noChangeAspect="1" noChangeArrowheads="1"/>
            </p:cNvPicPr>
            <p:nvPr userDrawn="1"/>
          </p:nvPicPr>
          <p:blipFill>
            <a:blip r:embed="rId4"/>
            <a:stretch>
              <a:fillRect/>
            </a:stretch>
          </p:blipFill>
          <p:spPr bwMode="auto">
            <a:xfrm>
              <a:off x="337715" y="43510"/>
              <a:ext cx="326539" cy="402308"/>
            </a:xfrm>
            <a:prstGeom prst="rect">
              <a:avLst/>
            </a:prstGeom>
            <a:noFill/>
            <a:ln>
              <a:noFill/>
            </a:ln>
            <a:effectLst>
              <a:outerShdw blurRad="101600" dir="4080000" sx="108000" sy="108000" algn="tl" rotWithShape="0">
                <a:prstClr val="black">
                  <a:alpha val="49000"/>
                </a:prstClr>
              </a:outerShdw>
            </a:effectLst>
          </p:spPr>
        </p:pic>
      </p:grpSp>
    </p:spTree>
    <p:extLst>
      <p:ext uri="{BB962C8B-B14F-4D97-AF65-F5344CB8AC3E}">
        <p14:creationId xmlns:p14="http://schemas.microsoft.com/office/powerpoint/2010/main" val="532843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4" name="i-main-pic" descr="Картинка 70 из 7907">
            <a:hlinkClick r:id="rId2"/>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657225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7" descr="http://www.mamazone.pl/media/62521/d%C5%82ugi.jpg"/>
          <p:cNvPicPr>
            <a:picLocks noChangeAspect="1" noChangeArrowheads="1"/>
          </p:cNvPicPr>
          <p:nvPr userDrawn="1"/>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b="7936"/>
          <a:stretch>
            <a:fillRect/>
          </a:stretch>
        </p:blipFill>
        <p:spPr bwMode="auto">
          <a:xfrm>
            <a:off x="5715000" y="785813"/>
            <a:ext cx="4000500" cy="414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5" descr="Картинка 42 из 102153">
            <a:hlinkClick r:id="rId5"/>
          </p:cNvPr>
          <p:cNvPicPr>
            <a:picLocks noChangeAspect="1" noChangeArrowheads="1"/>
          </p:cNvPicPr>
          <p:nvPr userDrawn="1"/>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953500" y="3143250"/>
            <a:ext cx="3048000" cy="339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16"/>
          <p:cNvGrpSpPr>
            <a:grpSpLocks/>
          </p:cNvGrpSpPr>
          <p:nvPr userDrawn="1"/>
        </p:nvGrpSpPr>
        <p:grpSpPr bwMode="auto">
          <a:xfrm>
            <a:off x="9620250" y="142875"/>
            <a:ext cx="2286000" cy="685800"/>
            <a:chOff x="2712" y="3678"/>
            <a:chExt cx="683" cy="267"/>
          </a:xfrm>
        </p:grpSpPr>
        <p:sp>
          <p:nvSpPr>
            <p:cNvPr id="8" name="Text Box 14"/>
            <p:cNvSpPr txBox="1">
              <a:spLocks noChangeArrowheads="1"/>
            </p:cNvSpPr>
            <p:nvPr/>
          </p:nvSpPr>
          <p:spPr bwMode="gray">
            <a:xfrm>
              <a:off x="2712" y="3789"/>
              <a:ext cx="683" cy="156"/>
            </a:xfrm>
            <a:prstGeom prst="rect">
              <a:avLst/>
            </a:prstGeom>
            <a:noFill/>
            <a:ln w="9525">
              <a:noFill/>
              <a:miter lim="800000"/>
              <a:headEnd/>
              <a:tailEnd/>
            </a:ln>
            <a:effectLst/>
          </p:spPr>
          <p:txBody>
            <a:bodyPr>
              <a:spAutoFit/>
            </a:bodyPr>
            <a:lstStyle/>
            <a:p>
              <a:pPr fontAlgn="base">
                <a:spcBef>
                  <a:spcPct val="0"/>
                </a:spcBef>
                <a:spcAft>
                  <a:spcPct val="0"/>
                </a:spcAft>
                <a:defRPr/>
              </a:pPr>
              <a:r>
                <a:rPr lang="ru-RU"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cs typeface="Arial" panose="020B0604020202020204" pitchFamily="34" charset="0"/>
                </a:rPr>
                <a:t>Аттестация</a:t>
              </a:r>
              <a:endParaRPr lang="en-US" sz="2000" b="1" dirty="0">
                <a:solidFill>
                  <a:srgbClr val="44546A"/>
                </a:solidFill>
                <a:latin typeface="Arial" charset="0"/>
                <a:cs typeface="Arial" panose="020B0604020202020204" pitchFamily="34" charset="0"/>
              </a:endParaRPr>
            </a:p>
          </p:txBody>
        </p:sp>
        <p:sp>
          <p:nvSpPr>
            <p:cNvPr id="9" name="AutoShape 15"/>
            <p:cNvSpPr>
              <a:spLocks noChangeArrowheads="1"/>
            </p:cNvSpPr>
            <p:nvPr/>
          </p:nvSpPr>
          <p:spPr bwMode="gray">
            <a:xfrm rot="5400000">
              <a:off x="2928" y="3493"/>
              <a:ext cx="172" cy="542"/>
            </a:xfrm>
            <a:prstGeom prst="moon">
              <a:avLst>
                <a:gd name="adj" fmla="val 21208"/>
              </a:avLst>
            </a:prstGeom>
            <a:solidFill>
              <a:schemeClr val="accent5">
                <a:lumMod val="20000"/>
                <a:lumOff val="80000"/>
              </a:schemeClr>
            </a:solidFill>
            <a:ln w="9525">
              <a:noFill/>
              <a:miter lim="800000"/>
              <a:headEnd/>
              <a:tailEnd/>
            </a:ln>
            <a:effectLst/>
          </p:spPr>
          <p:txBody>
            <a:bodyPr wrap="none" anchor="ctr"/>
            <a:lstStyle/>
            <a:p>
              <a:pPr fontAlgn="base">
                <a:spcBef>
                  <a:spcPct val="0"/>
                </a:spcBef>
                <a:spcAft>
                  <a:spcPct val="0"/>
                </a:spcAft>
                <a:defRPr/>
              </a:pPr>
              <a:endParaRPr lang="ru-RU">
                <a:solidFill>
                  <a:prstClr val="black"/>
                </a:solidFill>
                <a:latin typeface="Arial" charset="0"/>
                <a:cs typeface="Arial" panose="020B0604020202020204" pitchFamily="34" charset="0"/>
              </a:endParaRPr>
            </a:p>
          </p:txBody>
        </p:sp>
      </p:grpSp>
      <p:sp>
        <p:nvSpPr>
          <p:cNvPr id="10" name="Rectangle 20"/>
          <p:cNvSpPr>
            <a:spLocks noChangeArrowheads="1"/>
          </p:cNvSpPr>
          <p:nvPr userDrawn="1"/>
        </p:nvSpPr>
        <p:spPr bwMode="gray">
          <a:xfrm>
            <a:off x="285750" y="3714750"/>
            <a:ext cx="5238750" cy="1214438"/>
          </a:xfrm>
          <a:prstGeom prst="rect">
            <a:avLst/>
          </a:prstGeom>
          <a:solidFill>
            <a:schemeClr val="bg1"/>
          </a:solidFill>
          <a:ln>
            <a:noFill/>
          </a:ln>
          <a:extLst>
            <a:ext uri="{91240B29-F687-4F45-9708-019B960494DF}">
              <a14:hiddenLine xmlns:a14="http://schemas.microsoft.com/office/drawing/2010/main" w="76200">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defRPr/>
            </a:pPr>
            <a:endParaRPr lang="ru-RU" altLang="ru-RU">
              <a:solidFill>
                <a:prstClr val="black"/>
              </a:solidFill>
              <a:cs typeface="Arial" panose="020B0604020202020204" pitchFamily="34" charset="0"/>
            </a:endParaRPr>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11"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12"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13" name="Slide Number Placeholder 5"/>
          <p:cNvSpPr>
            <a:spLocks noGrp="1"/>
          </p:cNvSpPr>
          <p:nvPr>
            <p:ph type="sldNum" sz="quarter" idx="12"/>
          </p:nvPr>
        </p:nvSpPr>
        <p:spPr/>
        <p:txBody>
          <a:bodyPr/>
          <a:lstStyle>
            <a:lvl1pPr>
              <a:defRPr/>
            </a:lvl1pPr>
          </a:lstStyle>
          <a:p>
            <a:pPr>
              <a:defRPr/>
            </a:pPr>
            <a:fld id="{3CE6C044-3823-40F8-ABD1-7E79D03C8BFC}" type="slidenum">
              <a:rPr lang="en-US" altLang="ru-RU">
                <a:solidFill>
                  <a:prstClr val="black">
                    <a:tint val="75000"/>
                  </a:prstClr>
                </a:solidFill>
              </a:rPr>
              <a:pPr>
                <a:defRPr/>
              </a:pPr>
              <a:t>‹#›</a:t>
            </a:fld>
            <a:endParaRPr lang="en-US" altLang="ru-RU">
              <a:solidFill>
                <a:prstClr val="black">
                  <a:tint val="75000"/>
                </a:prstClr>
              </a:solidFill>
            </a:endParaRPr>
          </a:p>
        </p:txBody>
      </p:sp>
    </p:spTree>
    <p:extLst>
      <p:ext uri="{BB962C8B-B14F-4D97-AF65-F5344CB8AC3E}">
        <p14:creationId xmlns:p14="http://schemas.microsoft.com/office/powerpoint/2010/main" val="1784995113"/>
      </p:ext>
    </p:extLst>
  </p:cSld>
  <p:clrMapOvr>
    <a:masterClrMapping/>
  </p:clrMapOvr>
  <p:transition spd="med">
    <p:pull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4E34E46-A2FA-4D59-8EF2-015F53D66BF6}" type="slidenum">
              <a:rPr lang="en-US" altLang="ru-RU">
                <a:solidFill>
                  <a:prstClr val="black">
                    <a:tint val="75000"/>
                  </a:prstClr>
                </a:solidFill>
              </a:rPr>
              <a:pPr>
                <a:defRPr/>
              </a:pPr>
              <a:t>‹#›</a:t>
            </a:fld>
            <a:endParaRPr lang="en-US" altLang="ru-RU">
              <a:solidFill>
                <a:prstClr val="black">
                  <a:tint val="75000"/>
                </a:prstClr>
              </a:solidFill>
            </a:endParaRPr>
          </a:p>
        </p:txBody>
      </p:sp>
    </p:spTree>
    <p:extLst>
      <p:ext uri="{BB962C8B-B14F-4D97-AF65-F5344CB8AC3E}">
        <p14:creationId xmlns:p14="http://schemas.microsoft.com/office/powerpoint/2010/main" val="18623293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5B9755A-AEBB-4C02-B483-431AC93DD033}" type="slidenum">
              <a:rPr lang="en-US" altLang="ru-RU">
                <a:solidFill>
                  <a:prstClr val="black">
                    <a:tint val="75000"/>
                  </a:prstClr>
                </a:solidFill>
              </a:rPr>
              <a:pPr>
                <a:defRPr/>
              </a:pPr>
              <a:t>‹#›</a:t>
            </a:fld>
            <a:endParaRPr lang="en-US" altLang="ru-RU">
              <a:solidFill>
                <a:prstClr val="black">
                  <a:tint val="75000"/>
                </a:prstClr>
              </a:solidFill>
            </a:endParaRPr>
          </a:p>
        </p:txBody>
      </p:sp>
    </p:spTree>
    <p:extLst>
      <p:ext uri="{BB962C8B-B14F-4D97-AF65-F5344CB8AC3E}">
        <p14:creationId xmlns:p14="http://schemas.microsoft.com/office/powerpoint/2010/main" val="2046810491"/>
      </p:ext>
    </p:extLst>
  </p:cSld>
  <p:clrMapOvr>
    <a:masterClrMapping/>
  </p:clrMapOvr>
  <p:transition spd="med">
    <p:pull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D66CB16-F7BF-4CA6-AABF-B5A0ED66E734}" type="slidenum">
              <a:rPr lang="en-US" altLang="ru-RU">
                <a:solidFill>
                  <a:prstClr val="black">
                    <a:tint val="75000"/>
                  </a:prstClr>
                </a:solidFill>
              </a:rPr>
              <a:pPr>
                <a:defRPr/>
              </a:pPr>
              <a:t>‹#›</a:t>
            </a:fld>
            <a:endParaRPr lang="en-US" altLang="ru-RU">
              <a:solidFill>
                <a:prstClr val="black">
                  <a:tint val="75000"/>
                </a:prstClr>
              </a:solidFill>
            </a:endParaRPr>
          </a:p>
        </p:txBody>
      </p:sp>
    </p:spTree>
    <p:extLst>
      <p:ext uri="{BB962C8B-B14F-4D97-AF65-F5344CB8AC3E}">
        <p14:creationId xmlns:p14="http://schemas.microsoft.com/office/powerpoint/2010/main" val="2913494156"/>
      </p:ext>
    </p:extLst>
  </p:cSld>
  <p:clrMapOvr>
    <a:masterClrMapping/>
  </p:clrMapOvr>
  <p:transition spd="med">
    <p:pull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9976606C-24A5-4F3C-9DB3-D3223DB8999E}" type="slidenum">
              <a:rPr lang="en-US" altLang="ru-RU">
                <a:solidFill>
                  <a:prstClr val="black">
                    <a:tint val="75000"/>
                  </a:prstClr>
                </a:solidFill>
              </a:rPr>
              <a:pPr>
                <a:defRPr/>
              </a:pPr>
              <a:t>‹#›</a:t>
            </a:fld>
            <a:endParaRPr lang="en-US" altLang="ru-RU">
              <a:solidFill>
                <a:prstClr val="black">
                  <a:tint val="75000"/>
                </a:prstClr>
              </a:solidFill>
            </a:endParaRPr>
          </a:p>
        </p:txBody>
      </p:sp>
    </p:spTree>
    <p:extLst>
      <p:ext uri="{BB962C8B-B14F-4D97-AF65-F5344CB8AC3E}">
        <p14:creationId xmlns:p14="http://schemas.microsoft.com/office/powerpoint/2010/main" val="1683737140"/>
      </p:ext>
    </p:extLst>
  </p:cSld>
  <p:clrMapOvr>
    <a:masterClrMapping/>
  </p:clrMapOvr>
  <p:transition spd="med">
    <p:pull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914E8AB-2201-43FB-8459-3E9E3C5F596F}" type="datetimeFigureOut">
              <a:rPr lang="ru-RU" smtClean="0"/>
              <a:t>30.03.2021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0A3000C-1D1D-476F-8974-8B2695794866}" type="slidenum">
              <a:rPr lang="ru-RU" smtClean="0"/>
              <a:t>‹#›</a:t>
            </a:fld>
            <a:endParaRPr lang="ru-RU"/>
          </a:p>
        </p:txBody>
      </p:sp>
    </p:spTree>
    <p:extLst>
      <p:ext uri="{BB962C8B-B14F-4D97-AF65-F5344CB8AC3E}">
        <p14:creationId xmlns:p14="http://schemas.microsoft.com/office/powerpoint/2010/main" val="11943067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ED98EE8D-B599-4039-96C3-70AE655C7F02}" type="slidenum">
              <a:rPr lang="en-US" altLang="ru-RU">
                <a:solidFill>
                  <a:prstClr val="black">
                    <a:tint val="75000"/>
                  </a:prstClr>
                </a:solidFill>
              </a:rPr>
              <a:pPr>
                <a:defRPr/>
              </a:pPr>
              <a:t>‹#›</a:t>
            </a:fld>
            <a:endParaRPr lang="en-US" altLang="ru-RU">
              <a:solidFill>
                <a:prstClr val="black">
                  <a:tint val="75000"/>
                </a:prstClr>
              </a:solidFill>
            </a:endParaRPr>
          </a:p>
        </p:txBody>
      </p:sp>
    </p:spTree>
    <p:extLst>
      <p:ext uri="{BB962C8B-B14F-4D97-AF65-F5344CB8AC3E}">
        <p14:creationId xmlns:p14="http://schemas.microsoft.com/office/powerpoint/2010/main" val="1064864275"/>
      </p:ext>
    </p:extLst>
  </p:cSld>
  <p:clrMapOvr>
    <a:masterClrMapping/>
  </p:clrMapOvr>
  <p:transition spd="med">
    <p:pull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5C2FCA0-FEE4-4F84-A7C8-F998CB53F0D0}" type="slidenum">
              <a:rPr lang="en-US" altLang="ru-RU">
                <a:solidFill>
                  <a:prstClr val="black">
                    <a:tint val="75000"/>
                  </a:prstClr>
                </a:solidFill>
              </a:rPr>
              <a:pPr>
                <a:defRPr/>
              </a:pPr>
              <a:t>‹#›</a:t>
            </a:fld>
            <a:endParaRPr lang="en-US" altLang="ru-RU">
              <a:solidFill>
                <a:prstClr val="black">
                  <a:tint val="75000"/>
                </a:prstClr>
              </a:solidFill>
            </a:endParaRPr>
          </a:p>
        </p:txBody>
      </p:sp>
    </p:spTree>
    <p:extLst>
      <p:ext uri="{BB962C8B-B14F-4D97-AF65-F5344CB8AC3E}">
        <p14:creationId xmlns:p14="http://schemas.microsoft.com/office/powerpoint/2010/main" val="355861087"/>
      </p:ext>
    </p:extLst>
  </p:cSld>
  <p:clrMapOvr>
    <a:masterClrMapping/>
  </p:clrMapOvr>
  <p:transition spd="med">
    <p:pull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0D77F48-542D-40B2-9FD2-756BB81AF7EE}" type="slidenum">
              <a:rPr lang="en-US" altLang="ru-RU">
                <a:solidFill>
                  <a:prstClr val="black">
                    <a:tint val="75000"/>
                  </a:prstClr>
                </a:solidFill>
              </a:rPr>
              <a:pPr>
                <a:defRPr/>
              </a:pPr>
              <a:t>‹#›</a:t>
            </a:fld>
            <a:endParaRPr lang="en-US" altLang="ru-RU">
              <a:solidFill>
                <a:prstClr val="black">
                  <a:tint val="75000"/>
                </a:prstClr>
              </a:solidFill>
            </a:endParaRPr>
          </a:p>
        </p:txBody>
      </p:sp>
    </p:spTree>
    <p:extLst>
      <p:ext uri="{BB962C8B-B14F-4D97-AF65-F5344CB8AC3E}">
        <p14:creationId xmlns:p14="http://schemas.microsoft.com/office/powerpoint/2010/main" val="46310327"/>
      </p:ext>
    </p:extLst>
  </p:cSld>
  <p:clrMapOvr>
    <a:masterClrMapping/>
  </p:clrMapOvr>
  <p:transition spd="med">
    <p:pull dir="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a:t>Вставка рисунка</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AB68962-4A24-4300-B829-65492D02D60F}" type="slidenum">
              <a:rPr lang="en-US" altLang="ru-RU">
                <a:solidFill>
                  <a:prstClr val="black">
                    <a:tint val="75000"/>
                  </a:prstClr>
                </a:solidFill>
              </a:rPr>
              <a:pPr>
                <a:defRPr/>
              </a:pPr>
              <a:t>‹#›</a:t>
            </a:fld>
            <a:endParaRPr lang="en-US" altLang="ru-RU">
              <a:solidFill>
                <a:prstClr val="black">
                  <a:tint val="75000"/>
                </a:prstClr>
              </a:solidFill>
            </a:endParaRPr>
          </a:p>
        </p:txBody>
      </p:sp>
    </p:spTree>
    <p:extLst>
      <p:ext uri="{BB962C8B-B14F-4D97-AF65-F5344CB8AC3E}">
        <p14:creationId xmlns:p14="http://schemas.microsoft.com/office/powerpoint/2010/main" val="2705125631"/>
      </p:ext>
    </p:extLst>
  </p:cSld>
  <p:clrMapOvr>
    <a:masterClrMapping/>
  </p:clrMapOvr>
  <p:transition spd="med">
    <p:pull dir="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36F1AC9-43BC-4066-9607-03DBB43C0D8B}" type="slidenum">
              <a:rPr lang="en-US" altLang="ru-RU">
                <a:solidFill>
                  <a:prstClr val="black">
                    <a:tint val="75000"/>
                  </a:prstClr>
                </a:solidFill>
              </a:rPr>
              <a:pPr>
                <a:defRPr/>
              </a:pPr>
              <a:t>‹#›</a:t>
            </a:fld>
            <a:endParaRPr lang="en-US" altLang="ru-RU">
              <a:solidFill>
                <a:prstClr val="black">
                  <a:tint val="75000"/>
                </a:prstClr>
              </a:solidFill>
            </a:endParaRPr>
          </a:p>
        </p:txBody>
      </p:sp>
    </p:spTree>
    <p:extLst>
      <p:ext uri="{BB962C8B-B14F-4D97-AF65-F5344CB8AC3E}">
        <p14:creationId xmlns:p14="http://schemas.microsoft.com/office/powerpoint/2010/main" val="1975851531"/>
      </p:ext>
    </p:extLst>
  </p:cSld>
  <p:clrMapOvr>
    <a:masterClrMapping/>
  </p:clrMapOvr>
  <p:transition spd="med">
    <p:pull dir="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7081BD5-DF11-479F-BEF5-84FFC4ED8319}" type="slidenum">
              <a:rPr lang="en-US" altLang="ru-RU">
                <a:solidFill>
                  <a:prstClr val="black">
                    <a:tint val="75000"/>
                  </a:prstClr>
                </a:solidFill>
              </a:rPr>
              <a:pPr>
                <a:defRPr/>
              </a:pPr>
              <a:t>‹#›</a:t>
            </a:fld>
            <a:endParaRPr lang="en-US" altLang="ru-RU">
              <a:solidFill>
                <a:prstClr val="black">
                  <a:tint val="75000"/>
                </a:prstClr>
              </a:solidFill>
            </a:endParaRPr>
          </a:p>
        </p:txBody>
      </p:sp>
    </p:spTree>
    <p:extLst>
      <p:ext uri="{BB962C8B-B14F-4D97-AF65-F5344CB8AC3E}">
        <p14:creationId xmlns:p14="http://schemas.microsoft.com/office/powerpoint/2010/main" val="236722239"/>
      </p:ext>
    </p:extLst>
  </p:cSld>
  <p:clrMapOvr>
    <a:masterClrMapping/>
  </p:clrMapOvr>
  <p:transition spd="med">
    <p:pull dir="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4" name="Text Box 53"/>
          <p:cNvSpPr txBox="1">
            <a:spLocks noChangeArrowheads="1"/>
          </p:cNvSpPr>
          <p:nvPr userDrawn="1"/>
        </p:nvSpPr>
        <p:spPr bwMode="black">
          <a:xfrm>
            <a:off x="285750" y="142875"/>
            <a:ext cx="115252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defRPr/>
            </a:pPr>
            <a:r>
              <a:rPr lang="ru-RU" altLang="ru-RU" sz="2400" b="1" i="1">
                <a:solidFill>
                  <a:srgbClr val="602A43"/>
                </a:solidFill>
                <a:cs typeface="Arial" panose="020B0604020202020204" pitchFamily="34" charset="0"/>
              </a:rPr>
              <a:t>Министерство образования Московской области</a:t>
            </a:r>
          </a:p>
          <a:p>
            <a:pPr algn="ctr" eaLnBrk="1" fontAlgn="base" hangingPunct="1">
              <a:spcBef>
                <a:spcPct val="0"/>
              </a:spcBef>
              <a:spcAft>
                <a:spcPct val="0"/>
              </a:spcAft>
              <a:defRPr/>
            </a:pPr>
            <a:r>
              <a:rPr lang="ru-RU" altLang="ru-RU" sz="2400" b="1" i="1">
                <a:solidFill>
                  <a:srgbClr val="8F4064"/>
                </a:solidFill>
                <a:cs typeface="Arial" panose="020B0604020202020204" pitchFamily="34" charset="0"/>
              </a:rPr>
              <a:t>ГОУ Педагогическая академия</a:t>
            </a:r>
            <a:endParaRPr lang="en-US" altLang="ru-RU" sz="2400" b="1" i="1">
              <a:solidFill>
                <a:srgbClr val="8F4064"/>
              </a:solidFill>
              <a:cs typeface="Arial" panose="020B0604020202020204" pitchFamily="34" charset="0"/>
            </a:endParaRP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p:cNvSpPr>
            <a:spLocks noGrp="1"/>
          </p:cNvSpPr>
          <p:nvPr>
            <p:ph type="dt" sz="half" idx="10"/>
          </p:nvPr>
        </p:nvSpPr>
        <p:spPr/>
        <p:txBody>
          <a:bodyPr/>
          <a:lstStyle>
            <a:lvl1pPr>
              <a:defRPr/>
            </a:lvl1pPr>
          </a:lstStyle>
          <a:p>
            <a:pPr>
              <a:defRPr/>
            </a:pPr>
            <a:endParaRPr lang="en-US">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Номер слайда 5"/>
          <p:cNvSpPr>
            <a:spLocks noGrp="1"/>
          </p:cNvSpPr>
          <p:nvPr>
            <p:ph type="sldNum" sz="quarter" idx="12"/>
          </p:nvPr>
        </p:nvSpPr>
        <p:spPr/>
        <p:txBody>
          <a:bodyPr/>
          <a:lstStyle>
            <a:lvl1pPr>
              <a:defRPr/>
            </a:lvl1pPr>
          </a:lstStyle>
          <a:p>
            <a:pPr>
              <a:defRPr/>
            </a:pPr>
            <a:fld id="{1985A454-67E8-41F5-B59F-12E271631F6B}" type="slidenum">
              <a:rPr lang="en-US" altLang="ru-RU">
                <a:solidFill>
                  <a:prstClr val="black">
                    <a:tint val="75000"/>
                  </a:prstClr>
                </a:solidFill>
              </a:rPr>
              <a:pPr>
                <a:defRPr/>
              </a:pPr>
              <a:t>‹#›</a:t>
            </a:fld>
            <a:endParaRPr lang="en-US" altLang="ru-RU">
              <a:solidFill>
                <a:prstClr val="black">
                  <a:tint val="75000"/>
                </a:prstClr>
              </a:solidFill>
            </a:endParaRPr>
          </a:p>
        </p:txBody>
      </p:sp>
    </p:spTree>
    <p:extLst>
      <p:ext uri="{BB962C8B-B14F-4D97-AF65-F5344CB8AC3E}">
        <p14:creationId xmlns:p14="http://schemas.microsoft.com/office/powerpoint/2010/main" val="2265387775"/>
      </p:ext>
    </p:extLst>
  </p:cSld>
  <p:clrMapOvr>
    <a:masterClrMapping/>
  </p:clrMapOvr>
  <p:transition spd="med">
    <p:pull dir="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3_Заголовок и объект">
    <p:spTree>
      <p:nvGrpSpPr>
        <p:cNvPr id="1" name=""/>
        <p:cNvGrpSpPr/>
        <p:nvPr/>
      </p:nvGrpSpPr>
      <p:grpSpPr>
        <a:xfrm>
          <a:off x="0" y="0"/>
          <a:ext cx="0" cy="0"/>
          <a:chOff x="0" y="0"/>
          <a:chExt cx="0" cy="0"/>
        </a:xfrm>
      </p:grpSpPr>
      <p:sp>
        <p:nvSpPr>
          <p:cNvPr id="3" name="Прямоугольник 2"/>
          <p:cNvSpPr/>
          <p:nvPr userDrawn="1"/>
        </p:nvSpPr>
        <p:spPr>
          <a:xfrm>
            <a:off x="0" y="19855"/>
            <a:ext cx="12172493" cy="6817513"/>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lIns="68583" tIns="34292" rIns="68583" bIns="34292" rtlCol="0" anchor="ctr"/>
          <a:lstStyle/>
          <a:p>
            <a:pPr algn="ctr" defTabSz="685864" eaLnBrk="0" hangingPunct="0"/>
            <a:endParaRPr lang="ru-RU">
              <a:solidFill>
                <a:prstClr val="white"/>
              </a:solidFill>
            </a:endParaRPr>
          </a:p>
        </p:txBody>
      </p:sp>
      <p:sp>
        <p:nvSpPr>
          <p:cNvPr id="2" name="Заголовок 1"/>
          <p:cNvSpPr>
            <a:spLocks noGrp="1"/>
          </p:cNvSpPr>
          <p:nvPr>
            <p:ph type="title"/>
          </p:nvPr>
        </p:nvSpPr>
        <p:spPr>
          <a:xfrm>
            <a:off x="1199459" y="2869"/>
            <a:ext cx="10753195" cy="833846"/>
          </a:xfrm>
        </p:spPr>
        <p:txBody>
          <a:bodyPr lIns="35997" tIns="35997" rIns="35997" bIns="35997" anchor="ctr">
            <a:normAutofit/>
          </a:bodyPr>
          <a:lstStyle>
            <a:lvl1pPr algn="ctr">
              <a:defRPr sz="1950" b="1">
                <a:solidFill>
                  <a:schemeClr val="accent1">
                    <a:lumMod val="50000"/>
                  </a:schemeClr>
                </a:solidFill>
                <a:effectLst/>
                <a:latin typeface="Calibri" pitchFamily="34" charset="0"/>
                <a:ea typeface="Verdana" pitchFamily="34" charset="0"/>
                <a:cs typeface="Calibri" pitchFamily="34" charset="0"/>
              </a:defRPr>
            </a:lvl1pPr>
          </a:lstStyle>
          <a:p>
            <a:r>
              <a:rPr kumimoji="0" lang="ru-RU" dirty="0"/>
              <a:t>Образец заголовка</a:t>
            </a:r>
            <a:endParaRPr kumimoji="0" lang="en-US" dirty="0"/>
          </a:p>
        </p:txBody>
      </p:sp>
      <p:sp>
        <p:nvSpPr>
          <p:cNvPr id="4" name="Дата 3"/>
          <p:cNvSpPr>
            <a:spLocks noGrp="1"/>
          </p:cNvSpPr>
          <p:nvPr>
            <p:ph type="dt" sz="half" idx="10"/>
          </p:nvPr>
        </p:nvSpPr>
        <p:spPr>
          <a:xfrm>
            <a:off x="9097493" y="6381331"/>
            <a:ext cx="3052064" cy="365760"/>
          </a:xfrm>
        </p:spPr>
        <p:txBody>
          <a:bodyPr/>
          <a:lstStyle>
            <a:lvl1pPr algn="r">
              <a:defRPr/>
            </a:lvl1pPr>
          </a:lstStyle>
          <a:p>
            <a:fld id="{511444F9-EEB7-4311-B5F1-97FE74C203E6}" type="datetimeFigureOut">
              <a:rPr lang="ru-RU" smtClean="0">
                <a:solidFill>
                  <a:srgbClr val="1F497D"/>
                </a:solidFill>
              </a:rPr>
              <a:pPr/>
              <a:t>30.03.2021</a:t>
            </a:fld>
            <a:endParaRPr lang="ru-RU">
              <a:solidFill>
                <a:srgbClr val="1F497D"/>
              </a:solidFill>
            </a:endParaRPr>
          </a:p>
        </p:txBody>
      </p:sp>
      <p:sp>
        <p:nvSpPr>
          <p:cNvPr id="5" name="Нижний колонтитул 4"/>
          <p:cNvSpPr>
            <a:spLocks noGrp="1"/>
          </p:cNvSpPr>
          <p:nvPr>
            <p:ph type="ftr" sz="quarter" idx="11"/>
          </p:nvPr>
        </p:nvSpPr>
        <p:spPr/>
        <p:txBody>
          <a:bodyPr/>
          <a:lstStyle/>
          <a:p>
            <a:endParaRPr lang="ru-RU">
              <a:solidFill>
                <a:srgbClr val="1F497D"/>
              </a:solidFill>
            </a:endParaRPr>
          </a:p>
        </p:txBody>
      </p:sp>
      <p:sp>
        <p:nvSpPr>
          <p:cNvPr id="6" name="Номер слайда 5"/>
          <p:cNvSpPr>
            <a:spLocks noGrp="1"/>
          </p:cNvSpPr>
          <p:nvPr>
            <p:ph type="sldNum" sz="quarter" idx="12"/>
          </p:nvPr>
        </p:nvSpPr>
        <p:spPr/>
        <p:txBody>
          <a:bodyPr/>
          <a:lstStyle/>
          <a:p>
            <a:fld id="{87FE6D9D-2A0B-43B8-A1C3-81968A25D6EC}" type="slidenum">
              <a:rPr lang="ru-RU">
                <a:solidFill>
                  <a:srgbClr val="1F497D"/>
                </a:solidFill>
              </a:rPr>
              <a:pPr/>
              <a:t>‹#›</a:t>
            </a:fld>
            <a:endParaRPr lang="ru-RU" dirty="0">
              <a:solidFill>
                <a:srgbClr val="1F497D"/>
              </a:solidFill>
            </a:endParaRPr>
          </a:p>
        </p:txBody>
      </p:sp>
      <p:cxnSp>
        <p:nvCxnSpPr>
          <p:cNvPr id="8" name="Прямая соединительная линия 7"/>
          <p:cNvCxnSpPr/>
          <p:nvPr userDrawn="1"/>
        </p:nvCxnSpPr>
        <p:spPr>
          <a:xfrm>
            <a:off x="3503712" y="836712"/>
            <a:ext cx="6720747"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Блок-схема: данные 15"/>
          <p:cNvSpPr/>
          <p:nvPr userDrawn="1"/>
        </p:nvSpPr>
        <p:spPr>
          <a:xfrm>
            <a:off x="410232" y="32043"/>
            <a:ext cx="1392832" cy="1165081"/>
          </a:xfrm>
          <a:prstGeom prst="flowChartInputOutput">
            <a:avLst/>
          </a:prstGeom>
          <a:solidFill>
            <a:srgbClr val="4F81BD">
              <a:alpha val="3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87926" tIns="43963" rIns="87926" bIns="43963" rtlCol="0" anchor="ctr"/>
          <a:lstStyle/>
          <a:p>
            <a:pPr algn="ctr" defTabSz="685864" eaLnBrk="0" hangingPunct="0"/>
            <a:endParaRPr lang="ru-RU">
              <a:solidFill>
                <a:prstClr val="white"/>
              </a:solidFill>
            </a:endParaRPr>
          </a:p>
        </p:txBody>
      </p:sp>
      <p:sp>
        <p:nvSpPr>
          <p:cNvPr id="17" name="Блок-схема: данные 16"/>
          <p:cNvSpPr/>
          <p:nvPr userDrawn="1"/>
        </p:nvSpPr>
        <p:spPr>
          <a:xfrm>
            <a:off x="-1355" y="32039"/>
            <a:ext cx="1108000" cy="718264"/>
          </a:xfrm>
          <a:prstGeom prst="flowChartInputOutput">
            <a:avLst/>
          </a:prstGeom>
          <a:solidFill>
            <a:srgbClr val="4F81BD">
              <a:alpha val="3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87926" tIns="43963" rIns="87926" bIns="43963" rtlCol="0" anchor="ctr"/>
          <a:lstStyle/>
          <a:p>
            <a:pPr algn="ctr" defTabSz="685864" eaLnBrk="0" hangingPunct="0"/>
            <a:endParaRPr lang="ru-RU">
              <a:solidFill>
                <a:prstClr val="white"/>
              </a:solidFill>
            </a:endParaRPr>
          </a:p>
        </p:txBody>
      </p:sp>
      <p:sp>
        <p:nvSpPr>
          <p:cNvPr id="18" name="Блок-схема: данные 17"/>
          <p:cNvSpPr/>
          <p:nvPr userDrawn="1"/>
        </p:nvSpPr>
        <p:spPr>
          <a:xfrm>
            <a:off x="10157049" y="6539746"/>
            <a:ext cx="2034956" cy="318254"/>
          </a:xfrm>
          <a:prstGeom prst="flowChartInputOutput">
            <a:avLst/>
          </a:prstGeom>
          <a:solidFill>
            <a:srgbClr val="4F81BD">
              <a:alpha val="3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87926" tIns="43963" rIns="87926" bIns="43963" rtlCol="0" anchor="ctr"/>
          <a:lstStyle/>
          <a:p>
            <a:pPr algn="ctr" defTabSz="685864" eaLnBrk="0" hangingPunct="0"/>
            <a:endParaRPr lang="ru-RU">
              <a:solidFill>
                <a:prstClr val="white"/>
              </a:solidFill>
            </a:endParaRPr>
          </a:p>
        </p:txBody>
      </p:sp>
      <p:sp>
        <p:nvSpPr>
          <p:cNvPr id="19" name="Блок-схема: данные 18"/>
          <p:cNvSpPr/>
          <p:nvPr userDrawn="1"/>
        </p:nvSpPr>
        <p:spPr>
          <a:xfrm>
            <a:off x="10045492" y="6453336"/>
            <a:ext cx="920525" cy="404664"/>
          </a:xfrm>
          <a:prstGeom prst="flowChartInputOutput">
            <a:avLst/>
          </a:prstGeom>
          <a:solidFill>
            <a:srgbClr val="4F81BD">
              <a:alpha val="3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87926" tIns="43963" rIns="87926" bIns="43963" rtlCol="0" anchor="ctr"/>
          <a:lstStyle/>
          <a:p>
            <a:pPr algn="ctr" defTabSz="685864" eaLnBrk="0" hangingPunct="0"/>
            <a:endParaRPr lang="ru-RU">
              <a:solidFill>
                <a:prstClr val="white"/>
              </a:solidFill>
            </a:endParaRPr>
          </a:p>
        </p:txBody>
      </p:sp>
      <p:sp>
        <p:nvSpPr>
          <p:cNvPr id="20" name="Блок-схема: данные 19"/>
          <p:cNvSpPr/>
          <p:nvPr userDrawn="1"/>
        </p:nvSpPr>
        <p:spPr>
          <a:xfrm>
            <a:off x="1488469" y="32039"/>
            <a:ext cx="690808" cy="718264"/>
          </a:xfrm>
          <a:prstGeom prst="flowChartInputOutput">
            <a:avLst/>
          </a:prstGeom>
          <a:solidFill>
            <a:srgbClr val="4F81BD">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87926" tIns="43963" rIns="87926" bIns="43963" rtlCol="0" anchor="ctr"/>
          <a:lstStyle/>
          <a:p>
            <a:pPr algn="ctr" defTabSz="685864" eaLnBrk="0" hangingPunct="0"/>
            <a:endParaRPr lang="ru-RU">
              <a:solidFill>
                <a:prstClr val="white"/>
              </a:solidFill>
            </a:endParaRPr>
          </a:p>
        </p:txBody>
      </p:sp>
      <p:sp>
        <p:nvSpPr>
          <p:cNvPr id="22" name="Блок-схема: данные 21"/>
          <p:cNvSpPr/>
          <p:nvPr userDrawn="1"/>
        </p:nvSpPr>
        <p:spPr>
          <a:xfrm>
            <a:off x="9840419" y="19854"/>
            <a:ext cx="1679509" cy="816859"/>
          </a:xfrm>
          <a:prstGeom prst="flowChartInputOutput">
            <a:avLst/>
          </a:prstGeom>
          <a:solidFill>
            <a:srgbClr val="4F81BD">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87926" tIns="43963" rIns="87926" bIns="43963" rtlCol="0" anchor="ctr"/>
          <a:lstStyle/>
          <a:p>
            <a:pPr algn="ctr" defTabSz="685864" eaLnBrk="0" hangingPunct="0"/>
            <a:endParaRPr lang="ru-RU">
              <a:solidFill>
                <a:prstClr val="white"/>
              </a:solidFill>
            </a:endParaRPr>
          </a:p>
        </p:txBody>
      </p:sp>
      <p:sp>
        <p:nvSpPr>
          <p:cNvPr id="23" name="Блок-схема: данные 22"/>
          <p:cNvSpPr/>
          <p:nvPr userDrawn="1"/>
        </p:nvSpPr>
        <p:spPr>
          <a:xfrm>
            <a:off x="10357985" y="5429"/>
            <a:ext cx="1594667" cy="1004106"/>
          </a:xfrm>
          <a:prstGeom prst="flowChartInputOutput">
            <a:avLst/>
          </a:prstGeom>
          <a:solidFill>
            <a:srgbClr val="4F81BD">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87926" tIns="43963" rIns="87926" bIns="43963" rtlCol="0" anchor="ctr"/>
          <a:lstStyle/>
          <a:p>
            <a:pPr algn="ctr" defTabSz="685864" eaLnBrk="0" hangingPunct="0"/>
            <a:endParaRPr lang="ru-RU">
              <a:solidFill>
                <a:prstClr val="white"/>
              </a:solidFill>
            </a:endParaRPr>
          </a:p>
        </p:txBody>
      </p:sp>
      <p:grpSp>
        <p:nvGrpSpPr>
          <p:cNvPr id="13" name="Группа 12"/>
          <p:cNvGrpSpPr/>
          <p:nvPr userDrawn="1"/>
        </p:nvGrpSpPr>
        <p:grpSpPr>
          <a:xfrm>
            <a:off x="102374" y="43513"/>
            <a:ext cx="1097085" cy="1007550"/>
            <a:chOff x="102371" y="43510"/>
            <a:chExt cx="797222" cy="749970"/>
          </a:xfrm>
        </p:grpSpPr>
        <p:pic>
          <p:nvPicPr>
            <p:cNvPr id="14" name="Picture 2" descr="http://www.minobrkuban.ru/bitrix/templates/adaptive/img/header_logo.png">
              <a:hlinkClick r:id="rId2"/>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2371" y="98159"/>
              <a:ext cx="797222" cy="695321"/>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5" name="Picture 4" descr="ГербКубани"/>
            <p:cNvPicPr>
              <a:picLocks noChangeAspect="1" noChangeArrowheads="1"/>
            </p:cNvPicPr>
            <p:nvPr userDrawn="1"/>
          </p:nvPicPr>
          <p:blipFill>
            <a:blip r:embed="rId4"/>
            <a:stretch>
              <a:fillRect/>
            </a:stretch>
          </p:blipFill>
          <p:spPr bwMode="auto">
            <a:xfrm>
              <a:off x="337715" y="43510"/>
              <a:ext cx="326539" cy="402308"/>
            </a:xfrm>
            <a:prstGeom prst="rect">
              <a:avLst/>
            </a:prstGeom>
            <a:noFill/>
            <a:ln>
              <a:noFill/>
            </a:ln>
            <a:effectLst>
              <a:outerShdw blurRad="101600" dir="4080000" sx="108000" sy="108000" algn="tl" rotWithShape="0">
                <a:prstClr val="black">
                  <a:alpha val="49000"/>
                </a:prstClr>
              </a:outerShdw>
            </a:effectLst>
          </p:spPr>
        </p:pic>
      </p:grpSp>
    </p:spTree>
    <p:extLst>
      <p:ext uri="{BB962C8B-B14F-4D97-AF65-F5344CB8AC3E}">
        <p14:creationId xmlns:p14="http://schemas.microsoft.com/office/powerpoint/2010/main" val="906787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6_Заголовок и объект">
    <p:spTree>
      <p:nvGrpSpPr>
        <p:cNvPr id="1" name=""/>
        <p:cNvGrpSpPr/>
        <p:nvPr/>
      </p:nvGrpSpPr>
      <p:grpSpPr>
        <a:xfrm>
          <a:off x="0" y="0"/>
          <a:ext cx="0" cy="0"/>
          <a:chOff x="0" y="0"/>
          <a:chExt cx="0" cy="0"/>
        </a:xfrm>
      </p:grpSpPr>
      <p:sp>
        <p:nvSpPr>
          <p:cNvPr id="3" name="Прямоугольник 2"/>
          <p:cNvSpPr/>
          <p:nvPr userDrawn="1"/>
        </p:nvSpPr>
        <p:spPr>
          <a:xfrm>
            <a:off x="0" y="19853"/>
            <a:ext cx="12172493" cy="6827175"/>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lIns="68586" tIns="34294" rIns="68586" bIns="34294" rtlCol="0" anchor="ctr"/>
          <a:lstStyle/>
          <a:p>
            <a:pPr algn="ctr" defTabSz="685864" eaLnBrk="0" hangingPunct="0"/>
            <a:endParaRPr lang="ru-RU">
              <a:solidFill>
                <a:prstClr val="white"/>
              </a:solidFill>
            </a:endParaRPr>
          </a:p>
        </p:txBody>
      </p:sp>
      <p:sp>
        <p:nvSpPr>
          <p:cNvPr id="2" name="Заголовок 1"/>
          <p:cNvSpPr>
            <a:spLocks noGrp="1"/>
          </p:cNvSpPr>
          <p:nvPr>
            <p:ph type="title"/>
          </p:nvPr>
        </p:nvSpPr>
        <p:spPr>
          <a:xfrm>
            <a:off x="1199456" y="2868"/>
            <a:ext cx="10753195" cy="833846"/>
          </a:xfrm>
        </p:spPr>
        <p:txBody>
          <a:bodyPr lIns="35999" tIns="35999" rIns="35999" bIns="35999" anchor="ctr">
            <a:normAutofit/>
          </a:bodyPr>
          <a:lstStyle>
            <a:lvl1pPr algn="ctr">
              <a:defRPr sz="1950" b="1">
                <a:solidFill>
                  <a:schemeClr val="accent1">
                    <a:lumMod val="50000"/>
                  </a:schemeClr>
                </a:solidFill>
                <a:effectLst/>
                <a:latin typeface="Calibri" pitchFamily="34" charset="0"/>
                <a:ea typeface="Verdana" pitchFamily="34" charset="0"/>
                <a:cs typeface="Calibri" pitchFamily="34" charset="0"/>
              </a:defRPr>
            </a:lvl1pPr>
          </a:lstStyle>
          <a:p>
            <a:r>
              <a:rPr kumimoji="0" lang="ru-RU" dirty="0"/>
              <a:t>Образец заголовка</a:t>
            </a:r>
            <a:endParaRPr kumimoji="0" lang="en-US" dirty="0"/>
          </a:p>
        </p:txBody>
      </p:sp>
      <p:sp>
        <p:nvSpPr>
          <p:cNvPr id="4" name="Дата 3"/>
          <p:cNvSpPr>
            <a:spLocks noGrp="1"/>
          </p:cNvSpPr>
          <p:nvPr>
            <p:ph type="dt" sz="half" idx="10"/>
          </p:nvPr>
        </p:nvSpPr>
        <p:spPr>
          <a:xfrm>
            <a:off x="9097491" y="6381328"/>
            <a:ext cx="3052064" cy="365760"/>
          </a:xfrm>
        </p:spPr>
        <p:txBody>
          <a:bodyPr/>
          <a:lstStyle>
            <a:lvl1pPr algn="r">
              <a:defRPr/>
            </a:lvl1pPr>
          </a:lstStyle>
          <a:p>
            <a:fld id="{511444F9-EEB7-4311-B5F1-97FE74C203E6}" type="datetimeFigureOut">
              <a:rPr lang="ru-RU" smtClean="0">
                <a:solidFill>
                  <a:srgbClr val="1F497D"/>
                </a:solidFill>
              </a:rPr>
              <a:pPr/>
              <a:t>30.03.2021</a:t>
            </a:fld>
            <a:endParaRPr lang="ru-RU">
              <a:solidFill>
                <a:srgbClr val="1F497D"/>
              </a:solidFill>
            </a:endParaRPr>
          </a:p>
        </p:txBody>
      </p:sp>
      <p:sp>
        <p:nvSpPr>
          <p:cNvPr id="5" name="Нижний колонтитул 4"/>
          <p:cNvSpPr>
            <a:spLocks noGrp="1"/>
          </p:cNvSpPr>
          <p:nvPr>
            <p:ph type="ftr" sz="quarter" idx="11"/>
          </p:nvPr>
        </p:nvSpPr>
        <p:spPr/>
        <p:txBody>
          <a:bodyPr/>
          <a:lstStyle/>
          <a:p>
            <a:endParaRPr lang="ru-RU">
              <a:solidFill>
                <a:srgbClr val="1F497D"/>
              </a:solidFill>
            </a:endParaRPr>
          </a:p>
        </p:txBody>
      </p:sp>
      <p:sp>
        <p:nvSpPr>
          <p:cNvPr id="6" name="Номер слайда 5"/>
          <p:cNvSpPr>
            <a:spLocks noGrp="1"/>
          </p:cNvSpPr>
          <p:nvPr>
            <p:ph type="sldNum" sz="quarter" idx="12"/>
          </p:nvPr>
        </p:nvSpPr>
        <p:spPr/>
        <p:txBody>
          <a:bodyPr/>
          <a:lstStyle/>
          <a:p>
            <a:fld id="{87FE6D9D-2A0B-43B8-A1C3-81968A25D6EC}" type="slidenum">
              <a:rPr lang="ru-RU">
                <a:solidFill>
                  <a:srgbClr val="1F497D"/>
                </a:solidFill>
              </a:rPr>
              <a:pPr/>
              <a:t>‹#›</a:t>
            </a:fld>
            <a:endParaRPr lang="ru-RU" dirty="0">
              <a:solidFill>
                <a:srgbClr val="1F497D"/>
              </a:solidFill>
            </a:endParaRPr>
          </a:p>
        </p:txBody>
      </p:sp>
      <p:cxnSp>
        <p:nvCxnSpPr>
          <p:cNvPr id="8" name="Прямая соединительная линия 7"/>
          <p:cNvCxnSpPr/>
          <p:nvPr userDrawn="1"/>
        </p:nvCxnSpPr>
        <p:spPr>
          <a:xfrm>
            <a:off x="3503712" y="836712"/>
            <a:ext cx="6720747"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Блок-схема: данные 15"/>
          <p:cNvSpPr/>
          <p:nvPr userDrawn="1"/>
        </p:nvSpPr>
        <p:spPr>
          <a:xfrm>
            <a:off x="410231" y="32041"/>
            <a:ext cx="1392832" cy="1165081"/>
          </a:xfrm>
          <a:prstGeom prst="flowChartInputOutput">
            <a:avLst/>
          </a:prstGeom>
          <a:solidFill>
            <a:srgbClr val="4F81BD">
              <a:alpha val="3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87931" tIns="43965" rIns="87931" bIns="43965" rtlCol="0" anchor="ctr"/>
          <a:lstStyle/>
          <a:p>
            <a:pPr algn="ctr" defTabSz="685864" eaLnBrk="0" hangingPunct="0"/>
            <a:endParaRPr lang="ru-RU">
              <a:solidFill>
                <a:prstClr val="white"/>
              </a:solidFill>
            </a:endParaRPr>
          </a:p>
        </p:txBody>
      </p:sp>
      <p:sp>
        <p:nvSpPr>
          <p:cNvPr id="17" name="Блок-схема: данные 16"/>
          <p:cNvSpPr/>
          <p:nvPr userDrawn="1"/>
        </p:nvSpPr>
        <p:spPr>
          <a:xfrm>
            <a:off x="-1355" y="32039"/>
            <a:ext cx="1108000" cy="718264"/>
          </a:xfrm>
          <a:prstGeom prst="flowChartInputOutput">
            <a:avLst/>
          </a:prstGeom>
          <a:solidFill>
            <a:srgbClr val="4F81BD">
              <a:alpha val="3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87931" tIns="43965" rIns="87931" bIns="43965" rtlCol="0" anchor="ctr"/>
          <a:lstStyle/>
          <a:p>
            <a:pPr algn="ctr" defTabSz="685864" eaLnBrk="0" hangingPunct="0"/>
            <a:endParaRPr lang="ru-RU">
              <a:solidFill>
                <a:prstClr val="white"/>
              </a:solidFill>
            </a:endParaRPr>
          </a:p>
        </p:txBody>
      </p:sp>
      <p:sp>
        <p:nvSpPr>
          <p:cNvPr id="18" name="Блок-схема: данные 17"/>
          <p:cNvSpPr/>
          <p:nvPr userDrawn="1"/>
        </p:nvSpPr>
        <p:spPr>
          <a:xfrm>
            <a:off x="10157046" y="6539746"/>
            <a:ext cx="2034956" cy="318254"/>
          </a:xfrm>
          <a:prstGeom prst="flowChartInputOutput">
            <a:avLst/>
          </a:prstGeom>
          <a:solidFill>
            <a:srgbClr val="4F81BD">
              <a:alpha val="3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87931" tIns="43965" rIns="87931" bIns="43965" rtlCol="0" anchor="ctr"/>
          <a:lstStyle/>
          <a:p>
            <a:pPr algn="ctr" defTabSz="685864" eaLnBrk="0" hangingPunct="0"/>
            <a:endParaRPr lang="ru-RU">
              <a:solidFill>
                <a:prstClr val="white"/>
              </a:solidFill>
            </a:endParaRPr>
          </a:p>
        </p:txBody>
      </p:sp>
      <p:sp>
        <p:nvSpPr>
          <p:cNvPr id="19" name="Блок-схема: данные 18"/>
          <p:cNvSpPr/>
          <p:nvPr userDrawn="1"/>
        </p:nvSpPr>
        <p:spPr>
          <a:xfrm>
            <a:off x="10045492" y="6453336"/>
            <a:ext cx="920525" cy="404664"/>
          </a:xfrm>
          <a:prstGeom prst="flowChartInputOutput">
            <a:avLst/>
          </a:prstGeom>
          <a:solidFill>
            <a:srgbClr val="4F81BD">
              <a:alpha val="3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87931" tIns="43965" rIns="87931" bIns="43965" rtlCol="0" anchor="ctr"/>
          <a:lstStyle/>
          <a:p>
            <a:pPr algn="ctr" defTabSz="685864" eaLnBrk="0" hangingPunct="0"/>
            <a:endParaRPr lang="ru-RU">
              <a:solidFill>
                <a:prstClr val="white"/>
              </a:solidFill>
            </a:endParaRPr>
          </a:p>
        </p:txBody>
      </p:sp>
      <p:sp>
        <p:nvSpPr>
          <p:cNvPr id="20" name="Блок-схема: данные 19"/>
          <p:cNvSpPr/>
          <p:nvPr userDrawn="1"/>
        </p:nvSpPr>
        <p:spPr>
          <a:xfrm>
            <a:off x="1488469" y="32039"/>
            <a:ext cx="690808" cy="718264"/>
          </a:xfrm>
          <a:prstGeom prst="flowChartInputOutput">
            <a:avLst/>
          </a:prstGeom>
          <a:solidFill>
            <a:srgbClr val="4F81BD">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87931" tIns="43965" rIns="87931" bIns="43965" rtlCol="0" anchor="ctr"/>
          <a:lstStyle/>
          <a:p>
            <a:pPr algn="ctr" defTabSz="685864" eaLnBrk="0" hangingPunct="0"/>
            <a:endParaRPr lang="ru-RU">
              <a:solidFill>
                <a:prstClr val="white"/>
              </a:solidFill>
            </a:endParaRPr>
          </a:p>
        </p:txBody>
      </p:sp>
      <p:sp>
        <p:nvSpPr>
          <p:cNvPr id="22" name="Блок-схема: данные 21"/>
          <p:cNvSpPr/>
          <p:nvPr userDrawn="1"/>
        </p:nvSpPr>
        <p:spPr>
          <a:xfrm>
            <a:off x="9840416" y="19854"/>
            <a:ext cx="1679509" cy="816859"/>
          </a:xfrm>
          <a:prstGeom prst="flowChartInputOutput">
            <a:avLst/>
          </a:prstGeom>
          <a:solidFill>
            <a:srgbClr val="4F81BD">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87931" tIns="43965" rIns="87931" bIns="43965" rtlCol="0" anchor="ctr"/>
          <a:lstStyle/>
          <a:p>
            <a:pPr algn="ctr" defTabSz="685864" eaLnBrk="0" hangingPunct="0"/>
            <a:endParaRPr lang="ru-RU">
              <a:solidFill>
                <a:prstClr val="white"/>
              </a:solidFill>
            </a:endParaRPr>
          </a:p>
        </p:txBody>
      </p:sp>
      <p:sp>
        <p:nvSpPr>
          <p:cNvPr id="23" name="Блок-схема: данные 22"/>
          <p:cNvSpPr/>
          <p:nvPr userDrawn="1"/>
        </p:nvSpPr>
        <p:spPr>
          <a:xfrm>
            <a:off x="10357985" y="5426"/>
            <a:ext cx="1594667" cy="1004106"/>
          </a:xfrm>
          <a:prstGeom prst="flowChartInputOutput">
            <a:avLst/>
          </a:prstGeom>
          <a:solidFill>
            <a:srgbClr val="4F81BD">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87931" tIns="43965" rIns="87931" bIns="43965" rtlCol="0" anchor="ctr"/>
          <a:lstStyle/>
          <a:p>
            <a:pPr algn="ctr" defTabSz="685864" eaLnBrk="0" hangingPunct="0"/>
            <a:endParaRPr lang="ru-RU">
              <a:solidFill>
                <a:prstClr val="white"/>
              </a:solidFill>
            </a:endParaRPr>
          </a:p>
        </p:txBody>
      </p:sp>
      <p:grpSp>
        <p:nvGrpSpPr>
          <p:cNvPr id="13" name="Группа 12"/>
          <p:cNvGrpSpPr/>
          <p:nvPr userDrawn="1"/>
        </p:nvGrpSpPr>
        <p:grpSpPr>
          <a:xfrm>
            <a:off x="102371" y="43510"/>
            <a:ext cx="1097085" cy="1007550"/>
            <a:chOff x="102371" y="43510"/>
            <a:chExt cx="797222" cy="749970"/>
          </a:xfrm>
        </p:grpSpPr>
        <p:pic>
          <p:nvPicPr>
            <p:cNvPr id="14" name="Picture 2" descr="http://www.minobrkuban.ru/bitrix/templates/adaptive/img/header_logo.png">
              <a:hlinkClick r:id="rId2"/>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2371" y="98159"/>
              <a:ext cx="797222" cy="695321"/>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5" name="Picture 4" descr="ГербКубани"/>
            <p:cNvPicPr>
              <a:picLocks noChangeAspect="1" noChangeArrowheads="1"/>
            </p:cNvPicPr>
            <p:nvPr userDrawn="1"/>
          </p:nvPicPr>
          <p:blipFill>
            <a:blip r:embed="rId4"/>
            <a:stretch>
              <a:fillRect/>
            </a:stretch>
          </p:blipFill>
          <p:spPr bwMode="auto">
            <a:xfrm>
              <a:off x="337715" y="43510"/>
              <a:ext cx="326539" cy="402308"/>
            </a:xfrm>
            <a:prstGeom prst="rect">
              <a:avLst/>
            </a:prstGeom>
            <a:noFill/>
            <a:ln>
              <a:noFill/>
            </a:ln>
            <a:effectLst>
              <a:outerShdw blurRad="101600" dir="4080000" sx="108000" sy="108000" algn="tl" rotWithShape="0">
                <a:prstClr val="black">
                  <a:alpha val="49000"/>
                </a:prstClr>
              </a:outerShdw>
            </a:effectLst>
          </p:spPr>
        </p:pic>
      </p:grpSp>
    </p:spTree>
    <p:extLst>
      <p:ext uri="{BB962C8B-B14F-4D97-AF65-F5344CB8AC3E}">
        <p14:creationId xmlns:p14="http://schemas.microsoft.com/office/powerpoint/2010/main" val="2293089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7_Заголовок и объект">
    <p:spTree>
      <p:nvGrpSpPr>
        <p:cNvPr id="1" name=""/>
        <p:cNvGrpSpPr/>
        <p:nvPr/>
      </p:nvGrpSpPr>
      <p:grpSpPr>
        <a:xfrm>
          <a:off x="0" y="0"/>
          <a:ext cx="0" cy="0"/>
          <a:chOff x="0" y="0"/>
          <a:chExt cx="0" cy="0"/>
        </a:xfrm>
      </p:grpSpPr>
      <p:sp>
        <p:nvSpPr>
          <p:cNvPr id="3" name="Прямоугольник 2"/>
          <p:cNvSpPr/>
          <p:nvPr userDrawn="1"/>
        </p:nvSpPr>
        <p:spPr>
          <a:xfrm>
            <a:off x="0" y="19853"/>
            <a:ext cx="12172493" cy="6827175"/>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lIns="68586" tIns="34294" rIns="68586" bIns="34294" rtlCol="0" anchor="ctr"/>
          <a:lstStyle/>
          <a:p>
            <a:pPr algn="ctr" defTabSz="685864" eaLnBrk="0" hangingPunct="0"/>
            <a:endParaRPr lang="ru-RU">
              <a:solidFill>
                <a:prstClr val="white"/>
              </a:solidFill>
            </a:endParaRPr>
          </a:p>
        </p:txBody>
      </p:sp>
      <p:sp>
        <p:nvSpPr>
          <p:cNvPr id="2" name="Заголовок 1"/>
          <p:cNvSpPr>
            <a:spLocks noGrp="1"/>
          </p:cNvSpPr>
          <p:nvPr>
            <p:ph type="title"/>
          </p:nvPr>
        </p:nvSpPr>
        <p:spPr>
          <a:xfrm>
            <a:off x="1199456" y="2868"/>
            <a:ext cx="10753195" cy="833846"/>
          </a:xfrm>
        </p:spPr>
        <p:txBody>
          <a:bodyPr lIns="35999" tIns="35999" rIns="35999" bIns="35999" anchor="ctr">
            <a:normAutofit/>
          </a:bodyPr>
          <a:lstStyle>
            <a:lvl1pPr algn="ctr">
              <a:defRPr sz="1950" b="1">
                <a:solidFill>
                  <a:schemeClr val="accent1">
                    <a:lumMod val="50000"/>
                  </a:schemeClr>
                </a:solidFill>
                <a:effectLst/>
                <a:latin typeface="Calibri" pitchFamily="34" charset="0"/>
                <a:ea typeface="Verdana" pitchFamily="34" charset="0"/>
                <a:cs typeface="Calibri" pitchFamily="34" charset="0"/>
              </a:defRPr>
            </a:lvl1pPr>
          </a:lstStyle>
          <a:p>
            <a:r>
              <a:rPr kumimoji="0" lang="ru-RU" dirty="0"/>
              <a:t>Образец заголовка</a:t>
            </a:r>
            <a:endParaRPr kumimoji="0" lang="en-US" dirty="0"/>
          </a:p>
        </p:txBody>
      </p:sp>
      <p:sp>
        <p:nvSpPr>
          <p:cNvPr id="4" name="Дата 3"/>
          <p:cNvSpPr>
            <a:spLocks noGrp="1"/>
          </p:cNvSpPr>
          <p:nvPr>
            <p:ph type="dt" sz="half" idx="10"/>
          </p:nvPr>
        </p:nvSpPr>
        <p:spPr>
          <a:xfrm>
            <a:off x="9097491" y="6381328"/>
            <a:ext cx="3052064" cy="365760"/>
          </a:xfrm>
        </p:spPr>
        <p:txBody>
          <a:bodyPr/>
          <a:lstStyle>
            <a:lvl1pPr algn="r">
              <a:defRPr/>
            </a:lvl1pPr>
          </a:lstStyle>
          <a:p>
            <a:fld id="{511444F9-EEB7-4311-B5F1-97FE74C203E6}" type="datetimeFigureOut">
              <a:rPr lang="ru-RU" smtClean="0">
                <a:solidFill>
                  <a:srgbClr val="1F497D"/>
                </a:solidFill>
              </a:rPr>
              <a:pPr/>
              <a:t>30.03.2021</a:t>
            </a:fld>
            <a:endParaRPr lang="ru-RU">
              <a:solidFill>
                <a:srgbClr val="1F497D"/>
              </a:solidFill>
            </a:endParaRPr>
          </a:p>
        </p:txBody>
      </p:sp>
      <p:sp>
        <p:nvSpPr>
          <p:cNvPr id="5" name="Нижний колонтитул 4"/>
          <p:cNvSpPr>
            <a:spLocks noGrp="1"/>
          </p:cNvSpPr>
          <p:nvPr>
            <p:ph type="ftr" sz="quarter" idx="11"/>
          </p:nvPr>
        </p:nvSpPr>
        <p:spPr/>
        <p:txBody>
          <a:bodyPr/>
          <a:lstStyle/>
          <a:p>
            <a:endParaRPr lang="ru-RU">
              <a:solidFill>
                <a:srgbClr val="1F497D"/>
              </a:solidFill>
            </a:endParaRPr>
          </a:p>
        </p:txBody>
      </p:sp>
      <p:sp>
        <p:nvSpPr>
          <p:cNvPr id="6" name="Номер слайда 5"/>
          <p:cNvSpPr>
            <a:spLocks noGrp="1"/>
          </p:cNvSpPr>
          <p:nvPr>
            <p:ph type="sldNum" sz="quarter" idx="12"/>
          </p:nvPr>
        </p:nvSpPr>
        <p:spPr/>
        <p:txBody>
          <a:bodyPr/>
          <a:lstStyle/>
          <a:p>
            <a:fld id="{87FE6D9D-2A0B-43B8-A1C3-81968A25D6EC}" type="slidenum">
              <a:rPr lang="ru-RU">
                <a:solidFill>
                  <a:srgbClr val="1F497D"/>
                </a:solidFill>
              </a:rPr>
              <a:pPr/>
              <a:t>‹#›</a:t>
            </a:fld>
            <a:endParaRPr lang="ru-RU" dirty="0">
              <a:solidFill>
                <a:srgbClr val="1F497D"/>
              </a:solidFill>
            </a:endParaRPr>
          </a:p>
        </p:txBody>
      </p:sp>
      <p:cxnSp>
        <p:nvCxnSpPr>
          <p:cNvPr id="8" name="Прямая соединительная линия 7"/>
          <p:cNvCxnSpPr/>
          <p:nvPr userDrawn="1"/>
        </p:nvCxnSpPr>
        <p:spPr>
          <a:xfrm>
            <a:off x="3503712" y="836712"/>
            <a:ext cx="6720747"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Блок-схема: данные 15"/>
          <p:cNvSpPr/>
          <p:nvPr userDrawn="1"/>
        </p:nvSpPr>
        <p:spPr>
          <a:xfrm>
            <a:off x="410231" y="32041"/>
            <a:ext cx="1392832" cy="1165081"/>
          </a:xfrm>
          <a:prstGeom prst="flowChartInputOutput">
            <a:avLst/>
          </a:prstGeom>
          <a:solidFill>
            <a:srgbClr val="4F81BD">
              <a:alpha val="3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87931" tIns="43965" rIns="87931" bIns="43965" rtlCol="0" anchor="ctr"/>
          <a:lstStyle/>
          <a:p>
            <a:pPr algn="ctr" defTabSz="685864" eaLnBrk="0" hangingPunct="0"/>
            <a:endParaRPr lang="ru-RU">
              <a:solidFill>
                <a:prstClr val="white"/>
              </a:solidFill>
            </a:endParaRPr>
          </a:p>
        </p:txBody>
      </p:sp>
      <p:sp>
        <p:nvSpPr>
          <p:cNvPr id="17" name="Блок-схема: данные 16"/>
          <p:cNvSpPr/>
          <p:nvPr userDrawn="1"/>
        </p:nvSpPr>
        <p:spPr>
          <a:xfrm>
            <a:off x="-1355" y="32039"/>
            <a:ext cx="1108000" cy="718264"/>
          </a:xfrm>
          <a:prstGeom prst="flowChartInputOutput">
            <a:avLst/>
          </a:prstGeom>
          <a:solidFill>
            <a:srgbClr val="4F81BD">
              <a:alpha val="3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87931" tIns="43965" rIns="87931" bIns="43965" rtlCol="0" anchor="ctr"/>
          <a:lstStyle/>
          <a:p>
            <a:pPr algn="ctr" defTabSz="685864" eaLnBrk="0" hangingPunct="0"/>
            <a:endParaRPr lang="ru-RU">
              <a:solidFill>
                <a:prstClr val="white"/>
              </a:solidFill>
            </a:endParaRPr>
          </a:p>
        </p:txBody>
      </p:sp>
      <p:sp>
        <p:nvSpPr>
          <p:cNvPr id="18" name="Блок-схема: данные 17"/>
          <p:cNvSpPr/>
          <p:nvPr userDrawn="1"/>
        </p:nvSpPr>
        <p:spPr>
          <a:xfrm>
            <a:off x="10157046" y="6539746"/>
            <a:ext cx="2034956" cy="318254"/>
          </a:xfrm>
          <a:prstGeom prst="flowChartInputOutput">
            <a:avLst/>
          </a:prstGeom>
          <a:solidFill>
            <a:srgbClr val="4F81BD">
              <a:alpha val="3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87931" tIns="43965" rIns="87931" bIns="43965" rtlCol="0" anchor="ctr"/>
          <a:lstStyle/>
          <a:p>
            <a:pPr algn="ctr" defTabSz="685864" eaLnBrk="0" hangingPunct="0"/>
            <a:endParaRPr lang="ru-RU">
              <a:solidFill>
                <a:prstClr val="white"/>
              </a:solidFill>
            </a:endParaRPr>
          </a:p>
        </p:txBody>
      </p:sp>
      <p:sp>
        <p:nvSpPr>
          <p:cNvPr id="19" name="Блок-схема: данные 18"/>
          <p:cNvSpPr/>
          <p:nvPr userDrawn="1"/>
        </p:nvSpPr>
        <p:spPr>
          <a:xfrm>
            <a:off x="10045492" y="6453336"/>
            <a:ext cx="920525" cy="404664"/>
          </a:xfrm>
          <a:prstGeom prst="flowChartInputOutput">
            <a:avLst/>
          </a:prstGeom>
          <a:solidFill>
            <a:srgbClr val="4F81BD">
              <a:alpha val="3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87931" tIns="43965" rIns="87931" bIns="43965" rtlCol="0" anchor="ctr"/>
          <a:lstStyle/>
          <a:p>
            <a:pPr algn="ctr" defTabSz="685864" eaLnBrk="0" hangingPunct="0"/>
            <a:endParaRPr lang="ru-RU">
              <a:solidFill>
                <a:prstClr val="white"/>
              </a:solidFill>
            </a:endParaRPr>
          </a:p>
        </p:txBody>
      </p:sp>
      <p:sp>
        <p:nvSpPr>
          <p:cNvPr id="20" name="Блок-схема: данные 19"/>
          <p:cNvSpPr/>
          <p:nvPr userDrawn="1"/>
        </p:nvSpPr>
        <p:spPr>
          <a:xfrm>
            <a:off x="1488469" y="32039"/>
            <a:ext cx="690808" cy="718264"/>
          </a:xfrm>
          <a:prstGeom prst="flowChartInputOutput">
            <a:avLst/>
          </a:prstGeom>
          <a:solidFill>
            <a:srgbClr val="4F81BD">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87931" tIns="43965" rIns="87931" bIns="43965" rtlCol="0" anchor="ctr"/>
          <a:lstStyle/>
          <a:p>
            <a:pPr algn="ctr" defTabSz="685864" eaLnBrk="0" hangingPunct="0"/>
            <a:endParaRPr lang="ru-RU">
              <a:solidFill>
                <a:prstClr val="white"/>
              </a:solidFill>
            </a:endParaRPr>
          </a:p>
        </p:txBody>
      </p:sp>
      <p:sp>
        <p:nvSpPr>
          <p:cNvPr id="22" name="Блок-схема: данные 21"/>
          <p:cNvSpPr/>
          <p:nvPr userDrawn="1"/>
        </p:nvSpPr>
        <p:spPr>
          <a:xfrm>
            <a:off x="9840416" y="19854"/>
            <a:ext cx="1679509" cy="816859"/>
          </a:xfrm>
          <a:prstGeom prst="flowChartInputOutput">
            <a:avLst/>
          </a:prstGeom>
          <a:solidFill>
            <a:srgbClr val="4F81BD">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87931" tIns="43965" rIns="87931" bIns="43965" rtlCol="0" anchor="ctr"/>
          <a:lstStyle/>
          <a:p>
            <a:pPr algn="ctr" defTabSz="685864" eaLnBrk="0" hangingPunct="0"/>
            <a:endParaRPr lang="ru-RU">
              <a:solidFill>
                <a:prstClr val="white"/>
              </a:solidFill>
            </a:endParaRPr>
          </a:p>
        </p:txBody>
      </p:sp>
      <p:sp>
        <p:nvSpPr>
          <p:cNvPr id="23" name="Блок-схема: данные 22"/>
          <p:cNvSpPr/>
          <p:nvPr userDrawn="1"/>
        </p:nvSpPr>
        <p:spPr>
          <a:xfrm>
            <a:off x="10357985" y="5426"/>
            <a:ext cx="1594667" cy="1004106"/>
          </a:xfrm>
          <a:prstGeom prst="flowChartInputOutput">
            <a:avLst/>
          </a:prstGeom>
          <a:solidFill>
            <a:srgbClr val="4F81BD">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87931" tIns="43965" rIns="87931" bIns="43965" rtlCol="0" anchor="ctr"/>
          <a:lstStyle/>
          <a:p>
            <a:pPr algn="ctr" defTabSz="685864" eaLnBrk="0" hangingPunct="0"/>
            <a:endParaRPr lang="ru-RU">
              <a:solidFill>
                <a:prstClr val="white"/>
              </a:solidFill>
            </a:endParaRPr>
          </a:p>
        </p:txBody>
      </p:sp>
      <p:grpSp>
        <p:nvGrpSpPr>
          <p:cNvPr id="13" name="Группа 12"/>
          <p:cNvGrpSpPr/>
          <p:nvPr userDrawn="1"/>
        </p:nvGrpSpPr>
        <p:grpSpPr>
          <a:xfrm>
            <a:off x="102371" y="43510"/>
            <a:ext cx="1097085" cy="1007550"/>
            <a:chOff x="102371" y="43510"/>
            <a:chExt cx="797222" cy="749970"/>
          </a:xfrm>
        </p:grpSpPr>
        <p:pic>
          <p:nvPicPr>
            <p:cNvPr id="14" name="Picture 2" descr="http://www.minobrkuban.ru/bitrix/templates/adaptive/img/header_logo.png">
              <a:hlinkClick r:id="rId2"/>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2371" y="98159"/>
              <a:ext cx="797222" cy="695321"/>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5" name="Picture 4" descr="ГербКубани"/>
            <p:cNvPicPr>
              <a:picLocks noChangeAspect="1" noChangeArrowheads="1"/>
            </p:cNvPicPr>
            <p:nvPr userDrawn="1"/>
          </p:nvPicPr>
          <p:blipFill>
            <a:blip r:embed="rId4"/>
            <a:stretch>
              <a:fillRect/>
            </a:stretch>
          </p:blipFill>
          <p:spPr bwMode="auto">
            <a:xfrm>
              <a:off x="337715" y="43510"/>
              <a:ext cx="326539" cy="402308"/>
            </a:xfrm>
            <a:prstGeom prst="rect">
              <a:avLst/>
            </a:prstGeom>
            <a:noFill/>
            <a:ln>
              <a:noFill/>
            </a:ln>
            <a:effectLst>
              <a:outerShdw blurRad="101600" dir="4080000" sx="108000" sy="108000" algn="tl" rotWithShape="0">
                <a:prstClr val="black">
                  <a:alpha val="49000"/>
                </a:prstClr>
              </a:outerShdw>
            </a:effectLst>
          </p:spPr>
        </p:pic>
      </p:grpSp>
    </p:spTree>
    <p:extLst>
      <p:ext uri="{BB962C8B-B14F-4D97-AF65-F5344CB8AC3E}">
        <p14:creationId xmlns:p14="http://schemas.microsoft.com/office/powerpoint/2010/main" val="2007300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914E8AB-2201-43FB-8459-3E9E3C5F596F}" type="datetimeFigureOut">
              <a:rPr lang="ru-RU" smtClean="0"/>
              <a:t>30.03.2021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0A3000C-1D1D-476F-8974-8B2695794866}" type="slidenum">
              <a:rPr lang="ru-RU" smtClean="0"/>
              <a:t>‹#›</a:t>
            </a:fld>
            <a:endParaRPr lang="ru-RU"/>
          </a:p>
        </p:txBody>
      </p:sp>
    </p:spTree>
    <p:extLst>
      <p:ext uri="{BB962C8B-B14F-4D97-AF65-F5344CB8AC3E}">
        <p14:creationId xmlns:p14="http://schemas.microsoft.com/office/powerpoint/2010/main" val="75994038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8_Заголовок и объект">
    <p:spTree>
      <p:nvGrpSpPr>
        <p:cNvPr id="1" name=""/>
        <p:cNvGrpSpPr/>
        <p:nvPr/>
      </p:nvGrpSpPr>
      <p:grpSpPr>
        <a:xfrm>
          <a:off x="0" y="0"/>
          <a:ext cx="0" cy="0"/>
          <a:chOff x="0" y="0"/>
          <a:chExt cx="0" cy="0"/>
        </a:xfrm>
      </p:grpSpPr>
      <p:sp>
        <p:nvSpPr>
          <p:cNvPr id="3" name="Прямоугольник 2"/>
          <p:cNvSpPr/>
          <p:nvPr userDrawn="1"/>
        </p:nvSpPr>
        <p:spPr>
          <a:xfrm>
            <a:off x="0" y="19853"/>
            <a:ext cx="12172493" cy="6827175"/>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lIns="68586" tIns="34294" rIns="68586" bIns="34294" rtlCol="0" anchor="ctr"/>
          <a:lstStyle/>
          <a:p>
            <a:pPr algn="ctr" defTabSz="685864" eaLnBrk="0" hangingPunct="0"/>
            <a:endParaRPr lang="ru-RU">
              <a:solidFill>
                <a:prstClr val="white"/>
              </a:solidFill>
            </a:endParaRPr>
          </a:p>
        </p:txBody>
      </p:sp>
      <p:sp>
        <p:nvSpPr>
          <p:cNvPr id="2" name="Заголовок 1"/>
          <p:cNvSpPr>
            <a:spLocks noGrp="1"/>
          </p:cNvSpPr>
          <p:nvPr>
            <p:ph type="title"/>
          </p:nvPr>
        </p:nvSpPr>
        <p:spPr>
          <a:xfrm>
            <a:off x="1199456" y="2868"/>
            <a:ext cx="10753195" cy="833846"/>
          </a:xfrm>
        </p:spPr>
        <p:txBody>
          <a:bodyPr lIns="35999" tIns="35999" rIns="35999" bIns="35999" anchor="ctr">
            <a:normAutofit/>
          </a:bodyPr>
          <a:lstStyle>
            <a:lvl1pPr algn="ctr">
              <a:defRPr sz="1950" b="1">
                <a:solidFill>
                  <a:schemeClr val="accent1">
                    <a:lumMod val="50000"/>
                  </a:schemeClr>
                </a:solidFill>
                <a:effectLst/>
                <a:latin typeface="Calibri" pitchFamily="34" charset="0"/>
                <a:ea typeface="Verdana" pitchFamily="34" charset="0"/>
                <a:cs typeface="Calibri" pitchFamily="34" charset="0"/>
              </a:defRPr>
            </a:lvl1pPr>
          </a:lstStyle>
          <a:p>
            <a:r>
              <a:rPr kumimoji="0" lang="ru-RU" dirty="0"/>
              <a:t>Образец заголовка</a:t>
            </a:r>
            <a:endParaRPr kumimoji="0" lang="en-US" dirty="0"/>
          </a:p>
        </p:txBody>
      </p:sp>
      <p:sp>
        <p:nvSpPr>
          <p:cNvPr id="4" name="Дата 3"/>
          <p:cNvSpPr>
            <a:spLocks noGrp="1"/>
          </p:cNvSpPr>
          <p:nvPr>
            <p:ph type="dt" sz="half" idx="10"/>
          </p:nvPr>
        </p:nvSpPr>
        <p:spPr>
          <a:xfrm>
            <a:off x="9097491" y="6381328"/>
            <a:ext cx="3052064" cy="365760"/>
          </a:xfrm>
        </p:spPr>
        <p:txBody>
          <a:bodyPr/>
          <a:lstStyle>
            <a:lvl1pPr algn="r">
              <a:defRPr/>
            </a:lvl1pPr>
          </a:lstStyle>
          <a:p>
            <a:fld id="{511444F9-EEB7-4311-B5F1-97FE74C203E6}" type="datetimeFigureOut">
              <a:rPr lang="ru-RU" smtClean="0">
                <a:solidFill>
                  <a:srgbClr val="1F497D"/>
                </a:solidFill>
              </a:rPr>
              <a:pPr/>
              <a:t>30.03.2021</a:t>
            </a:fld>
            <a:endParaRPr lang="ru-RU">
              <a:solidFill>
                <a:srgbClr val="1F497D"/>
              </a:solidFill>
            </a:endParaRPr>
          </a:p>
        </p:txBody>
      </p:sp>
      <p:sp>
        <p:nvSpPr>
          <p:cNvPr id="5" name="Нижний колонтитул 4"/>
          <p:cNvSpPr>
            <a:spLocks noGrp="1"/>
          </p:cNvSpPr>
          <p:nvPr>
            <p:ph type="ftr" sz="quarter" idx="11"/>
          </p:nvPr>
        </p:nvSpPr>
        <p:spPr/>
        <p:txBody>
          <a:bodyPr/>
          <a:lstStyle/>
          <a:p>
            <a:endParaRPr lang="ru-RU">
              <a:solidFill>
                <a:srgbClr val="1F497D"/>
              </a:solidFill>
            </a:endParaRPr>
          </a:p>
        </p:txBody>
      </p:sp>
      <p:sp>
        <p:nvSpPr>
          <p:cNvPr id="6" name="Номер слайда 5"/>
          <p:cNvSpPr>
            <a:spLocks noGrp="1"/>
          </p:cNvSpPr>
          <p:nvPr>
            <p:ph type="sldNum" sz="quarter" idx="12"/>
          </p:nvPr>
        </p:nvSpPr>
        <p:spPr/>
        <p:txBody>
          <a:bodyPr/>
          <a:lstStyle/>
          <a:p>
            <a:fld id="{87FE6D9D-2A0B-43B8-A1C3-81968A25D6EC}" type="slidenum">
              <a:rPr lang="ru-RU">
                <a:solidFill>
                  <a:srgbClr val="1F497D"/>
                </a:solidFill>
              </a:rPr>
              <a:pPr/>
              <a:t>‹#›</a:t>
            </a:fld>
            <a:endParaRPr lang="ru-RU" dirty="0">
              <a:solidFill>
                <a:srgbClr val="1F497D"/>
              </a:solidFill>
            </a:endParaRPr>
          </a:p>
        </p:txBody>
      </p:sp>
      <p:cxnSp>
        <p:nvCxnSpPr>
          <p:cNvPr id="8" name="Прямая соединительная линия 7"/>
          <p:cNvCxnSpPr/>
          <p:nvPr userDrawn="1"/>
        </p:nvCxnSpPr>
        <p:spPr>
          <a:xfrm>
            <a:off x="3503712" y="836712"/>
            <a:ext cx="6720747"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Блок-схема: данные 15"/>
          <p:cNvSpPr/>
          <p:nvPr userDrawn="1"/>
        </p:nvSpPr>
        <p:spPr>
          <a:xfrm>
            <a:off x="410231" y="32041"/>
            <a:ext cx="1392832" cy="1165081"/>
          </a:xfrm>
          <a:prstGeom prst="flowChartInputOutput">
            <a:avLst/>
          </a:prstGeom>
          <a:solidFill>
            <a:srgbClr val="4F81BD">
              <a:alpha val="3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87931" tIns="43965" rIns="87931" bIns="43965" rtlCol="0" anchor="ctr"/>
          <a:lstStyle/>
          <a:p>
            <a:pPr algn="ctr" defTabSz="685864" eaLnBrk="0" hangingPunct="0"/>
            <a:endParaRPr lang="ru-RU">
              <a:solidFill>
                <a:prstClr val="white"/>
              </a:solidFill>
            </a:endParaRPr>
          </a:p>
        </p:txBody>
      </p:sp>
      <p:sp>
        <p:nvSpPr>
          <p:cNvPr id="17" name="Блок-схема: данные 16"/>
          <p:cNvSpPr/>
          <p:nvPr userDrawn="1"/>
        </p:nvSpPr>
        <p:spPr>
          <a:xfrm>
            <a:off x="-1355" y="32039"/>
            <a:ext cx="1108000" cy="718264"/>
          </a:xfrm>
          <a:prstGeom prst="flowChartInputOutput">
            <a:avLst/>
          </a:prstGeom>
          <a:solidFill>
            <a:srgbClr val="4F81BD">
              <a:alpha val="3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87931" tIns="43965" rIns="87931" bIns="43965" rtlCol="0" anchor="ctr"/>
          <a:lstStyle/>
          <a:p>
            <a:pPr algn="ctr" defTabSz="685864" eaLnBrk="0" hangingPunct="0"/>
            <a:endParaRPr lang="ru-RU">
              <a:solidFill>
                <a:prstClr val="white"/>
              </a:solidFill>
            </a:endParaRPr>
          </a:p>
        </p:txBody>
      </p:sp>
      <p:sp>
        <p:nvSpPr>
          <p:cNvPr id="18" name="Блок-схема: данные 17"/>
          <p:cNvSpPr/>
          <p:nvPr userDrawn="1"/>
        </p:nvSpPr>
        <p:spPr>
          <a:xfrm>
            <a:off x="10157046" y="6539746"/>
            <a:ext cx="2034956" cy="318254"/>
          </a:xfrm>
          <a:prstGeom prst="flowChartInputOutput">
            <a:avLst/>
          </a:prstGeom>
          <a:solidFill>
            <a:srgbClr val="4F81BD">
              <a:alpha val="3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87931" tIns="43965" rIns="87931" bIns="43965" rtlCol="0" anchor="ctr"/>
          <a:lstStyle/>
          <a:p>
            <a:pPr algn="ctr" defTabSz="685864" eaLnBrk="0" hangingPunct="0"/>
            <a:endParaRPr lang="ru-RU">
              <a:solidFill>
                <a:prstClr val="white"/>
              </a:solidFill>
            </a:endParaRPr>
          </a:p>
        </p:txBody>
      </p:sp>
      <p:sp>
        <p:nvSpPr>
          <p:cNvPr id="19" name="Блок-схема: данные 18"/>
          <p:cNvSpPr/>
          <p:nvPr userDrawn="1"/>
        </p:nvSpPr>
        <p:spPr>
          <a:xfrm>
            <a:off x="10045492" y="6453336"/>
            <a:ext cx="920525" cy="404664"/>
          </a:xfrm>
          <a:prstGeom prst="flowChartInputOutput">
            <a:avLst/>
          </a:prstGeom>
          <a:solidFill>
            <a:srgbClr val="4F81BD">
              <a:alpha val="3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87931" tIns="43965" rIns="87931" bIns="43965" rtlCol="0" anchor="ctr"/>
          <a:lstStyle/>
          <a:p>
            <a:pPr algn="ctr" defTabSz="685864" eaLnBrk="0" hangingPunct="0"/>
            <a:endParaRPr lang="ru-RU">
              <a:solidFill>
                <a:prstClr val="white"/>
              </a:solidFill>
            </a:endParaRPr>
          </a:p>
        </p:txBody>
      </p:sp>
      <p:sp>
        <p:nvSpPr>
          <p:cNvPr id="20" name="Блок-схема: данные 19"/>
          <p:cNvSpPr/>
          <p:nvPr userDrawn="1"/>
        </p:nvSpPr>
        <p:spPr>
          <a:xfrm>
            <a:off x="1488469" y="32039"/>
            <a:ext cx="690808" cy="718264"/>
          </a:xfrm>
          <a:prstGeom prst="flowChartInputOutput">
            <a:avLst/>
          </a:prstGeom>
          <a:solidFill>
            <a:srgbClr val="4F81BD">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87931" tIns="43965" rIns="87931" bIns="43965" rtlCol="0" anchor="ctr"/>
          <a:lstStyle/>
          <a:p>
            <a:pPr algn="ctr" defTabSz="685864" eaLnBrk="0" hangingPunct="0"/>
            <a:endParaRPr lang="ru-RU">
              <a:solidFill>
                <a:prstClr val="white"/>
              </a:solidFill>
            </a:endParaRPr>
          </a:p>
        </p:txBody>
      </p:sp>
      <p:sp>
        <p:nvSpPr>
          <p:cNvPr id="22" name="Блок-схема: данные 21"/>
          <p:cNvSpPr/>
          <p:nvPr userDrawn="1"/>
        </p:nvSpPr>
        <p:spPr>
          <a:xfrm>
            <a:off x="9840416" y="19854"/>
            <a:ext cx="1679509" cy="816859"/>
          </a:xfrm>
          <a:prstGeom prst="flowChartInputOutput">
            <a:avLst/>
          </a:prstGeom>
          <a:solidFill>
            <a:srgbClr val="4F81BD">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87931" tIns="43965" rIns="87931" bIns="43965" rtlCol="0" anchor="ctr"/>
          <a:lstStyle/>
          <a:p>
            <a:pPr algn="ctr" defTabSz="685864" eaLnBrk="0" hangingPunct="0"/>
            <a:endParaRPr lang="ru-RU">
              <a:solidFill>
                <a:prstClr val="white"/>
              </a:solidFill>
            </a:endParaRPr>
          </a:p>
        </p:txBody>
      </p:sp>
      <p:sp>
        <p:nvSpPr>
          <p:cNvPr id="23" name="Блок-схема: данные 22"/>
          <p:cNvSpPr/>
          <p:nvPr userDrawn="1"/>
        </p:nvSpPr>
        <p:spPr>
          <a:xfrm>
            <a:off x="10357985" y="5426"/>
            <a:ext cx="1594667" cy="1004106"/>
          </a:xfrm>
          <a:prstGeom prst="flowChartInputOutput">
            <a:avLst/>
          </a:prstGeom>
          <a:solidFill>
            <a:srgbClr val="4F81BD">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87931" tIns="43965" rIns="87931" bIns="43965" rtlCol="0" anchor="ctr"/>
          <a:lstStyle/>
          <a:p>
            <a:pPr algn="ctr" defTabSz="685864" eaLnBrk="0" hangingPunct="0"/>
            <a:endParaRPr lang="ru-RU">
              <a:solidFill>
                <a:prstClr val="white"/>
              </a:solidFill>
            </a:endParaRPr>
          </a:p>
        </p:txBody>
      </p:sp>
      <p:grpSp>
        <p:nvGrpSpPr>
          <p:cNvPr id="13" name="Группа 12"/>
          <p:cNvGrpSpPr/>
          <p:nvPr userDrawn="1"/>
        </p:nvGrpSpPr>
        <p:grpSpPr>
          <a:xfrm>
            <a:off x="102371" y="43510"/>
            <a:ext cx="1097085" cy="1007550"/>
            <a:chOff x="102371" y="43510"/>
            <a:chExt cx="797222" cy="749970"/>
          </a:xfrm>
        </p:grpSpPr>
        <p:pic>
          <p:nvPicPr>
            <p:cNvPr id="14" name="Picture 2" descr="http://www.minobrkuban.ru/bitrix/templates/adaptive/img/header_logo.png">
              <a:hlinkClick r:id="rId2"/>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2371" y="98159"/>
              <a:ext cx="797222" cy="695321"/>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5" name="Picture 4" descr="ГербКубани"/>
            <p:cNvPicPr>
              <a:picLocks noChangeAspect="1" noChangeArrowheads="1"/>
            </p:cNvPicPr>
            <p:nvPr userDrawn="1"/>
          </p:nvPicPr>
          <p:blipFill>
            <a:blip r:embed="rId4"/>
            <a:stretch>
              <a:fillRect/>
            </a:stretch>
          </p:blipFill>
          <p:spPr bwMode="auto">
            <a:xfrm>
              <a:off x="337715" y="43510"/>
              <a:ext cx="326539" cy="402308"/>
            </a:xfrm>
            <a:prstGeom prst="rect">
              <a:avLst/>
            </a:prstGeom>
            <a:noFill/>
            <a:ln>
              <a:noFill/>
            </a:ln>
            <a:effectLst>
              <a:outerShdw blurRad="101600" dir="4080000" sx="108000" sy="108000" algn="tl" rotWithShape="0">
                <a:prstClr val="black">
                  <a:alpha val="49000"/>
                </a:prstClr>
              </a:outerShdw>
            </a:effectLst>
          </p:spPr>
        </p:pic>
      </p:grpSp>
    </p:spTree>
    <p:extLst>
      <p:ext uri="{BB962C8B-B14F-4D97-AF65-F5344CB8AC3E}">
        <p14:creationId xmlns:p14="http://schemas.microsoft.com/office/powerpoint/2010/main" val="452201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914E8AB-2201-43FB-8459-3E9E3C5F596F}" type="datetimeFigureOut">
              <a:rPr lang="ru-RU" smtClean="0"/>
              <a:t>30.03.2021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0A3000C-1D1D-476F-8974-8B2695794866}" type="slidenum">
              <a:rPr lang="ru-RU" smtClean="0"/>
              <a:t>‹#›</a:t>
            </a:fld>
            <a:endParaRPr lang="ru-RU"/>
          </a:p>
        </p:txBody>
      </p:sp>
    </p:spTree>
    <p:extLst>
      <p:ext uri="{BB962C8B-B14F-4D97-AF65-F5344CB8AC3E}">
        <p14:creationId xmlns:p14="http://schemas.microsoft.com/office/powerpoint/2010/main" val="3232558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914E8AB-2201-43FB-8459-3E9E3C5F596F}" type="datetimeFigureOut">
              <a:rPr lang="ru-RU" smtClean="0"/>
              <a:t>30.03.2021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0A3000C-1D1D-476F-8974-8B2695794866}" type="slidenum">
              <a:rPr lang="ru-RU" smtClean="0"/>
              <a:t>‹#›</a:t>
            </a:fld>
            <a:endParaRPr lang="ru-RU"/>
          </a:p>
        </p:txBody>
      </p:sp>
    </p:spTree>
    <p:extLst>
      <p:ext uri="{BB962C8B-B14F-4D97-AF65-F5344CB8AC3E}">
        <p14:creationId xmlns:p14="http://schemas.microsoft.com/office/powerpoint/2010/main" val="1550695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914E8AB-2201-43FB-8459-3E9E3C5F596F}" type="datetimeFigureOut">
              <a:rPr lang="ru-RU" smtClean="0"/>
              <a:t>30.03.2021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0A3000C-1D1D-476F-8974-8B2695794866}" type="slidenum">
              <a:rPr lang="ru-RU" smtClean="0"/>
              <a:t>‹#›</a:t>
            </a:fld>
            <a:endParaRPr lang="ru-RU"/>
          </a:p>
        </p:txBody>
      </p:sp>
    </p:spTree>
    <p:extLst>
      <p:ext uri="{BB962C8B-B14F-4D97-AF65-F5344CB8AC3E}">
        <p14:creationId xmlns:p14="http://schemas.microsoft.com/office/powerpoint/2010/main" val="2267240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914E8AB-2201-43FB-8459-3E9E3C5F596F}" type="datetimeFigureOut">
              <a:rPr lang="ru-RU" smtClean="0"/>
              <a:t>30.03.2021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0A3000C-1D1D-476F-8974-8B2695794866}" type="slidenum">
              <a:rPr lang="ru-RU" smtClean="0"/>
              <a:t>‹#›</a:t>
            </a:fld>
            <a:endParaRPr lang="ru-RU"/>
          </a:p>
        </p:txBody>
      </p:sp>
    </p:spTree>
    <p:extLst>
      <p:ext uri="{BB962C8B-B14F-4D97-AF65-F5344CB8AC3E}">
        <p14:creationId xmlns:p14="http://schemas.microsoft.com/office/powerpoint/2010/main" val="525549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914E8AB-2201-43FB-8459-3E9E3C5F596F}" type="datetimeFigureOut">
              <a:rPr lang="ru-RU" smtClean="0"/>
              <a:t>30.03.2021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0A3000C-1D1D-476F-8974-8B2695794866}" type="slidenum">
              <a:rPr lang="ru-RU" smtClean="0"/>
              <a:t>‹#›</a:t>
            </a:fld>
            <a:endParaRPr lang="ru-RU"/>
          </a:p>
        </p:txBody>
      </p:sp>
    </p:spTree>
    <p:extLst>
      <p:ext uri="{BB962C8B-B14F-4D97-AF65-F5344CB8AC3E}">
        <p14:creationId xmlns:p14="http://schemas.microsoft.com/office/powerpoint/2010/main" val="932102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theme" Target="../theme/theme3.xml"/><Relationship Id="rId2" Type="http://schemas.openxmlformats.org/officeDocument/2006/relationships/slideLayout" Target="../slideLayouts/slideLayout26.xml"/><Relationship Id="rId16" Type="http://schemas.openxmlformats.org/officeDocument/2006/relationships/slideLayout" Target="../slideLayouts/slideLayout40.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14E8AB-2201-43FB-8459-3E9E3C5F596F}" type="datetimeFigureOut">
              <a:rPr lang="ru-RU" smtClean="0"/>
              <a:t>30.03.2021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A3000C-1D1D-476F-8974-8B2695794866}" type="slidenum">
              <a:rPr lang="ru-RU" smtClean="0"/>
              <a:t>‹#›</a:t>
            </a:fld>
            <a:endParaRPr lang="ru-RU"/>
          </a:p>
        </p:txBody>
      </p:sp>
    </p:spTree>
    <p:extLst>
      <p:ext uri="{BB962C8B-B14F-4D97-AF65-F5344CB8AC3E}">
        <p14:creationId xmlns:p14="http://schemas.microsoft.com/office/powerpoint/2010/main" val="1542988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solidFill>
                <a:prstClr val="black">
                  <a:tint val="75000"/>
                </a:prstClr>
              </a:solidFill>
            </a:endParaRPr>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solidFill>
                <a:prstClr val="black">
                  <a:tint val="75000"/>
                </a:prstClr>
              </a:solidFill>
            </a:endParaRPr>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81C6B5E-80CC-4467-B8EC-167D666D2405}" type="slidenum">
              <a:rPr lang="en-US" altLang="ru-RU" smtClean="0">
                <a:solidFill>
                  <a:prstClr val="black">
                    <a:tint val="75000"/>
                  </a:prstClr>
                </a:solidFill>
              </a:rPr>
              <a:pPr>
                <a:defRPr/>
              </a:pPr>
              <a:t>‹#›</a:t>
            </a:fld>
            <a:endParaRPr lang="en-US" altLang="ru-RU">
              <a:solidFill>
                <a:prstClr val="black">
                  <a:tint val="75000"/>
                </a:prstClr>
              </a:solidFill>
            </a:endParaRPr>
          </a:p>
        </p:txBody>
      </p:sp>
    </p:spTree>
    <p:extLst>
      <p:ext uri="{BB962C8B-B14F-4D97-AF65-F5344CB8AC3E}">
        <p14:creationId xmlns:p14="http://schemas.microsoft.com/office/powerpoint/2010/main" val="303539930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transition spd="med">
    <p:pull dir="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endParaRPr lang="en-US" altLang="ru-RU"/>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endParaRPr lang="en-US" altLang="ru-R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0" fontAlgn="base" hangingPunct="0">
              <a:spcBef>
                <a:spcPct val="0"/>
              </a:spcBef>
              <a:spcAft>
                <a:spcPct val="0"/>
              </a:spcAft>
              <a:defRPr/>
            </a:pPr>
            <a:endParaRPr lang="en-US">
              <a:solidFill>
                <a:prstClr val="black">
                  <a:tint val="75000"/>
                </a:prstClr>
              </a:solidFill>
              <a:latin typeface="Arial" panose="020B0604020202020204" pitchFamily="34" charset="0"/>
              <a:cs typeface="Arial" panose="020B0604020202020204" pitchFamily="34" charset="0"/>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0" fontAlgn="base" hangingPunct="0">
              <a:spcBef>
                <a:spcPct val="0"/>
              </a:spcBef>
              <a:spcAft>
                <a:spcPct val="0"/>
              </a:spcAft>
              <a:defRPr/>
            </a:pPr>
            <a:endParaRPr lang="en-US">
              <a:solidFill>
                <a:prstClr val="black">
                  <a:tint val="75000"/>
                </a:prstClr>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eaLnBrk="0" fontAlgn="base" hangingPunct="0">
              <a:spcBef>
                <a:spcPct val="0"/>
              </a:spcBef>
              <a:spcAft>
                <a:spcPct val="0"/>
              </a:spcAft>
              <a:defRPr/>
            </a:pPr>
            <a:fld id="{D81C6B5E-80CC-4467-B8EC-167D666D2405}" type="slidenum">
              <a:rPr lang="en-US" altLang="ru-RU">
                <a:solidFill>
                  <a:prstClr val="black">
                    <a:tint val="75000"/>
                  </a:prstClr>
                </a:solidFill>
                <a:latin typeface="Arial" panose="020B0604020202020204" pitchFamily="34" charset="0"/>
                <a:cs typeface="Arial" panose="020B0604020202020204" pitchFamily="34" charset="0"/>
              </a:rPr>
              <a:pPr eaLnBrk="0" fontAlgn="base" hangingPunct="0">
                <a:spcBef>
                  <a:spcPct val="0"/>
                </a:spcBef>
                <a:spcAft>
                  <a:spcPct val="0"/>
                </a:spcAft>
                <a:defRPr/>
              </a:pPr>
              <a:t>‹#›</a:t>
            </a:fld>
            <a:endParaRPr lang="en-US" altLang="ru-RU">
              <a:solidFill>
                <a:prstClr val="black">
                  <a:tint val="75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1913911"/>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Lst>
  <p:transition spd="med">
    <p:pull dir="r"/>
  </p:transition>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356232" y="260648"/>
            <a:ext cx="936103" cy="936103"/>
          </a:xfrm>
          <a:prstGeom prst="rect">
            <a:avLst/>
          </a:prstGeom>
        </p:spPr>
      </p:pic>
      <p:sp>
        <p:nvSpPr>
          <p:cNvPr id="2" name="Заголовок 1"/>
          <p:cNvSpPr>
            <a:spLocks noGrp="1"/>
          </p:cNvSpPr>
          <p:nvPr>
            <p:ph type="title"/>
          </p:nvPr>
        </p:nvSpPr>
        <p:spPr>
          <a:xfrm>
            <a:off x="1703512" y="280871"/>
            <a:ext cx="8928993" cy="925984"/>
          </a:xfrm>
        </p:spPr>
        <p:txBody>
          <a:bodyPr/>
          <a:lstStyle/>
          <a:p>
            <a:pPr algn="ctr"/>
            <a:r>
              <a:rPr lang="ru-RU" altLang="ru-RU" sz="1400" b="1" i="1" dirty="0">
                <a:solidFill>
                  <a:schemeClr val="tx2"/>
                </a:solidFill>
                <a:latin typeface="Constantia" panose="02030602050306030303" pitchFamily="18" charset="0"/>
              </a:rPr>
              <a:t>ГБОУ ИРО КРАСНОДАРСКОГО КРАЯ</a:t>
            </a:r>
            <a:r>
              <a:rPr lang="ru-RU" altLang="ru-RU" sz="5400" b="1" i="1" dirty="0">
                <a:solidFill>
                  <a:schemeClr val="tx2"/>
                </a:solidFill>
                <a:latin typeface="Constantia" panose="02030602050306030303" pitchFamily="18" charset="0"/>
              </a:rPr>
              <a:t/>
            </a:r>
            <a:br>
              <a:rPr lang="ru-RU" altLang="ru-RU" sz="5400" b="1" i="1" dirty="0">
                <a:solidFill>
                  <a:schemeClr val="tx2"/>
                </a:solidFill>
                <a:latin typeface="Constantia" panose="02030602050306030303" pitchFamily="18" charset="0"/>
              </a:rPr>
            </a:br>
            <a:endParaRPr lang="ru-RU" dirty="0"/>
          </a:p>
        </p:txBody>
      </p:sp>
      <p:sp>
        <p:nvSpPr>
          <p:cNvPr id="3" name="Объект 2"/>
          <p:cNvSpPr>
            <a:spLocks noGrp="1"/>
          </p:cNvSpPr>
          <p:nvPr>
            <p:ph idx="1"/>
          </p:nvPr>
        </p:nvSpPr>
        <p:spPr>
          <a:xfrm>
            <a:off x="2279576" y="1580894"/>
            <a:ext cx="8352929" cy="2952328"/>
          </a:xfrm>
        </p:spPr>
        <p:txBody>
          <a:bodyPr>
            <a:normAutofit/>
          </a:bodyPr>
          <a:lstStyle/>
          <a:p>
            <a:pPr marL="0" indent="0" algn="ctr">
              <a:lnSpc>
                <a:spcPct val="150000"/>
              </a:lnSpc>
              <a:spcBef>
                <a:spcPct val="0"/>
              </a:spcBef>
              <a:buNone/>
              <a:defRPr/>
            </a:pPr>
            <a:r>
              <a:rPr lang="ru-RU" sz="3900" b="1" kern="0" dirty="0" smtClean="0">
                <a:solidFill>
                  <a:srgbClr val="4F81BD">
                    <a:lumMod val="50000"/>
                  </a:srgbClr>
                </a:solidFill>
                <a:latin typeface="Calibri" panose="020F0502020204030204" pitchFamily="34" charset="0"/>
                <a:ea typeface="+mj-ea"/>
                <a:cs typeface="Arial"/>
              </a:rPr>
              <a:t>Формирование программы развития в рамках проекта 500+</a:t>
            </a:r>
            <a:endParaRPr lang="ru-RU" sz="1200" dirty="0">
              <a:latin typeface="Bahnschrift Condensed" panose="020B0502040204020203" pitchFamily="34" charset="0"/>
            </a:endParaRPr>
          </a:p>
        </p:txBody>
      </p:sp>
      <p:sp>
        <p:nvSpPr>
          <p:cNvPr id="8" name="Заголовок 8"/>
          <p:cNvSpPr txBox="1">
            <a:spLocks/>
          </p:cNvSpPr>
          <p:nvPr/>
        </p:nvSpPr>
        <p:spPr>
          <a:xfrm>
            <a:off x="5219365" y="5912526"/>
            <a:ext cx="3073407" cy="503742"/>
          </a:xfrm>
          <a:prstGeom prst="rect">
            <a:avLst/>
          </a:prstGeom>
        </p:spPr>
        <p:txBody>
          <a:bodyPr vert="horz" lIns="91383" tIns="45691" rIns="91383" bIns="45691"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599" b="1" kern="0" dirty="0">
                <a:solidFill>
                  <a:srgbClr val="4F81BD">
                    <a:lumMod val="50000"/>
                  </a:srgbClr>
                </a:solidFill>
                <a:latin typeface="Calibri" panose="020F0502020204030204" pitchFamily="34" charset="0"/>
                <a:cs typeface="Arial"/>
              </a:rPr>
              <a:t>г. Краснодар</a:t>
            </a:r>
          </a:p>
          <a:p>
            <a:r>
              <a:rPr lang="ru-RU" sz="1599" b="1" kern="0" dirty="0" smtClean="0">
                <a:solidFill>
                  <a:srgbClr val="4F81BD">
                    <a:lumMod val="50000"/>
                  </a:srgbClr>
                </a:solidFill>
                <a:latin typeface="Calibri" panose="020F0502020204030204" pitchFamily="34" charset="0"/>
                <a:cs typeface="Arial"/>
              </a:rPr>
              <a:t>2021</a:t>
            </a:r>
            <a:endParaRPr lang="ru-RU" sz="1599" b="1" kern="0" dirty="0">
              <a:solidFill>
                <a:srgbClr val="4F81BD">
                  <a:lumMod val="50000"/>
                </a:srgbClr>
              </a:solidFill>
              <a:latin typeface="Calibri" panose="020F0502020204030204" pitchFamily="34" charset="0"/>
              <a:cs typeface="Arial"/>
            </a:endParaRPr>
          </a:p>
        </p:txBody>
      </p:sp>
      <p:sp>
        <p:nvSpPr>
          <p:cNvPr id="6" name="TextBox 10"/>
          <p:cNvSpPr txBox="1">
            <a:spLocks noChangeArrowheads="1"/>
          </p:cNvSpPr>
          <p:nvPr/>
        </p:nvSpPr>
        <p:spPr bwMode="auto">
          <a:xfrm>
            <a:off x="623393" y="5831749"/>
            <a:ext cx="4592351" cy="584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0"/>
              </a:spcBef>
            </a:pPr>
            <a:r>
              <a:rPr lang="ru-RU" altLang="ru-RU" sz="1599" b="1" kern="0" dirty="0">
                <a:solidFill>
                  <a:srgbClr val="4F81BD">
                    <a:lumMod val="50000"/>
                  </a:srgbClr>
                </a:solidFill>
                <a:latin typeface="Calibri" panose="020F0502020204030204" pitchFamily="34" charset="0"/>
                <a:cs typeface="Arial"/>
              </a:rPr>
              <a:t>Шлык М.Ф., методист ГБОУ Институт </a:t>
            </a:r>
          </a:p>
          <a:p>
            <a:pPr eaLnBrk="1" hangingPunct="1">
              <a:spcBef>
                <a:spcPct val="0"/>
              </a:spcBef>
            </a:pPr>
            <a:r>
              <a:rPr lang="ru-RU" altLang="ru-RU" sz="1599" b="1" kern="0" dirty="0">
                <a:solidFill>
                  <a:srgbClr val="4F81BD">
                    <a:lumMod val="50000"/>
                  </a:srgbClr>
                </a:solidFill>
                <a:latin typeface="Calibri" panose="020F0502020204030204" pitchFamily="34" charset="0"/>
                <a:cs typeface="Arial"/>
              </a:rPr>
              <a:t>развития образования Краснодарского края</a:t>
            </a:r>
          </a:p>
        </p:txBody>
      </p:sp>
    </p:spTree>
    <p:extLst>
      <p:ext uri="{BB962C8B-B14F-4D97-AF65-F5344CB8AC3E}">
        <p14:creationId xmlns:p14="http://schemas.microsoft.com/office/powerpoint/2010/main" val="33491041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27448" y="0"/>
            <a:ext cx="11041267" cy="609600"/>
          </a:xfrm>
          <a:solidFill>
            <a:schemeClr val="accent1">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a:solidFill>
                  <a:prstClr val="white"/>
                </a:solidFill>
                <a:latin typeface="Arial" panose="020B0604020202020204" pitchFamily="34" charset="0"/>
                <a:cs typeface="Arial" panose="020B0604020202020204" pitchFamily="34" charset="0"/>
              </a:rPr>
              <a:t>6.Низкая учебная мотивация обучающихся. </a:t>
            </a:r>
            <a:r>
              <a:rPr lang="ru-RU" sz="2400" b="1" dirty="0" smtClean="0">
                <a:solidFill>
                  <a:prstClr val="white"/>
                </a:solidFill>
                <a:latin typeface="Arial" panose="020B0604020202020204" pitchFamily="34" charset="0"/>
                <a:cs typeface="Arial" panose="020B0604020202020204" pitchFamily="34" charset="0"/>
              </a:rPr>
              <a:t>Рекомендуемые меры</a:t>
            </a:r>
            <a:endParaRPr lang="ru-RU" sz="2400" b="1" dirty="0">
              <a:solidFill>
                <a:prstClr val="white"/>
              </a:solidFill>
              <a:latin typeface="Arial" panose="020B0604020202020204" pitchFamily="34" charset="0"/>
              <a:cs typeface="Arial" panose="020B0604020202020204" pitchFamily="34" charset="0"/>
            </a:endParaRPr>
          </a:p>
        </p:txBody>
      </p:sp>
      <p:pic>
        <p:nvPicPr>
          <p:cNvPr id="5" name="Picture 2" descr="http://iro23.ru/sites/all/themes/Plasma/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6091" y="44624"/>
            <a:ext cx="586602" cy="587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Таблица 2"/>
          <p:cNvGraphicFramePr>
            <a:graphicFrameLocks noGrp="1"/>
          </p:cNvGraphicFramePr>
          <p:nvPr>
            <p:extLst>
              <p:ext uri="{D42A27DB-BD31-4B8C-83A1-F6EECF244321}">
                <p14:modId xmlns:p14="http://schemas.microsoft.com/office/powerpoint/2010/main" val="3817547575"/>
              </p:ext>
            </p:extLst>
          </p:nvPr>
        </p:nvGraphicFramePr>
        <p:xfrm>
          <a:off x="162879" y="777241"/>
          <a:ext cx="11828823" cy="5911850"/>
        </p:xfrm>
        <a:graphic>
          <a:graphicData uri="http://schemas.openxmlformats.org/drawingml/2006/table">
            <a:tbl>
              <a:tblPr firstRow="1" firstCol="1" bandRow="1"/>
              <a:tblGrid>
                <a:gridCol w="9409675"/>
                <a:gridCol w="2419148"/>
              </a:tblGrid>
              <a:tr h="5654040">
                <a:tc>
                  <a:txBody>
                    <a:bodyPr/>
                    <a:lstStyle/>
                    <a:p>
                      <a:pPr marL="285750" indent="-285750">
                        <a:lnSpc>
                          <a:spcPct val="107000"/>
                        </a:lnSpc>
                        <a:spcAft>
                          <a:spcPts val="0"/>
                        </a:spcAft>
                        <a:buFont typeface="Wingdings" panose="05000000000000000000" pitchFamily="2" charset="2"/>
                        <a:buChar char="ü"/>
                      </a:pPr>
                      <a:r>
                        <a:rPr lang="ru-RU" sz="1450" b="1" kern="1200" dirty="0" smtClean="0">
                          <a:solidFill>
                            <a:srgbClr val="002060"/>
                          </a:solidFill>
                          <a:latin typeface="+mn-lt"/>
                          <a:ea typeface="+mn-ea"/>
                          <a:cs typeface="+mn-cs"/>
                        </a:rPr>
                        <a:t>Активизировать работу психолого-педагогического консилиума, рассмотреть конкретные случаи работы с </a:t>
                      </a:r>
                      <a:r>
                        <a:rPr lang="ru-RU" sz="1450" b="1" kern="1200" dirty="0" err="1" smtClean="0">
                          <a:solidFill>
                            <a:srgbClr val="002060"/>
                          </a:solidFill>
                          <a:latin typeface="+mn-lt"/>
                          <a:ea typeface="+mn-ea"/>
                          <a:cs typeface="+mn-cs"/>
                        </a:rPr>
                        <a:t>девиантными</a:t>
                      </a:r>
                      <a:r>
                        <a:rPr lang="ru-RU" sz="1450" b="1" kern="1200" dirty="0" smtClean="0">
                          <a:solidFill>
                            <a:srgbClr val="002060"/>
                          </a:solidFill>
                          <a:latin typeface="+mn-lt"/>
                          <a:ea typeface="+mn-ea"/>
                          <a:cs typeface="+mn-cs"/>
                        </a:rPr>
                        <a:t> подростками; разработать индивидуальные программы действий по ликвидации пробелов в обучении, трудностей в общении и поведении.</a:t>
                      </a:r>
                    </a:p>
                    <a:p>
                      <a:pPr marL="285750" indent="-285750">
                        <a:lnSpc>
                          <a:spcPct val="107000"/>
                        </a:lnSpc>
                        <a:spcAft>
                          <a:spcPts val="0"/>
                        </a:spcAft>
                        <a:buFont typeface="Wingdings" panose="05000000000000000000" pitchFamily="2" charset="2"/>
                        <a:buChar char="ü"/>
                      </a:pPr>
                      <a:r>
                        <a:rPr lang="ru-RU" sz="1450" b="1" kern="1200" dirty="0" smtClean="0">
                          <a:solidFill>
                            <a:srgbClr val="002060"/>
                          </a:solidFill>
                          <a:latin typeface="+mn-lt"/>
                          <a:ea typeface="+mn-ea"/>
                          <a:cs typeface="+mn-cs"/>
                        </a:rPr>
                        <a:t>Включить в программы внеурочной деятельности различные формы и методы, позволяющие каждому ребенку почувствовать себя успешным: – экскурсии; коллективно-творческие дела; игровая деятельность; КВН; тематические вечера; викторины, олимпиады; школьные концерты и конкурсы; выпуск буклетов и школьных стенгазет, ведение странички класса в </a:t>
                      </a:r>
                      <a:r>
                        <a:rPr lang="ru-RU" sz="1450" b="1" kern="1200" dirty="0" err="1" smtClean="0">
                          <a:solidFill>
                            <a:srgbClr val="002060"/>
                          </a:solidFill>
                          <a:latin typeface="+mn-lt"/>
                          <a:ea typeface="+mn-ea"/>
                          <a:cs typeface="+mn-cs"/>
                        </a:rPr>
                        <a:t>соц.сетях</a:t>
                      </a:r>
                      <a:r>
                        <a:rPr lang="ru-RU" sz="1450" b="1" kern="1200" dirty="0" smtClean="0">
                          <a:solidFill>
                            <a:srgbClr val="002060"/>
                          </a:solidFill>
                          <a:latin typeface="+mn-lt"/>
                          <a:ea typeface="+mn-ea"/>
                          <a:cs typeface="+mn-cs"/>
                        </a:rPr>
                        <a:t> и т.п.; проведение праздников: «День матери», «Новый год», «День защитника Отечества», «8 Марта», «День Победы» и др.	</a:t>
                      </a:r>
                    </a:p>
                    <a:p>
                      <a:pPr marL="285750" indent="-285750">
                        <a:lnSpc>
                          <a:spcPct val="107000"/>
                        </a:lnSpc>
                        <a:spcAft>
                          <a:spcPts val="0"/>
                        </a:spcAft>
                        <a:buFont typeface="Wingdings" panose="05000000000000000000" pitchFamily="2" charset="2"/>
                        <a:buChar char="ü"/>
                      </a:pPr>
                      <a:r>
                        <a:rPr lang="ru-RU" sz="1450" b="1" kern="1200" dirty="0" smtClean="0">
                          <a:solidFill>
                            <a:srgbClr val="002060"/>
                          </a:solidFill>
                          <a:latin typeface="+mn-lt"/>
                          <a:ea typeface="+mn-ea"/>
                          <a:cs typeface="+mn-cs"/>
                        </a:rPr>
                        <a:t>Включить в программу </a:t>
                      </a:r>
                      <a:r>
                        <a:rPr lang="ru-RU" sz="1450" b="1" kern="1200" dirty="0" err="1" smtClean="0">
                          <a:solidFill>
                            <a:srgbClr val="002060"/>
                          </a:solidFill>
                          <a:latin typeface="+mn-lt"/>
                          <a:ea typeface="+mn-ea"/>
                          <a:cs typeface="+mn-cs"/>
                        </a:rPr>
                        <a:t>внутришкольного</a:t>
                      </a:r>
                      <a:r>
                        <a:rPr lang="ru-RU" sz="1450" b="1" kern="1200" dirty="0" smtClean="0">
                          <a:solidFill>
                            <a:srgbClr val="002060"/>
                          </a:solidFill>
                          <a:latin typeface="+mn-lt"/>
                          <a:ea typeface="+mn-ea"/>
                          <a:cs typeface="+mn-cs"/>
                        </a:rPr>
                        <a:t> обучения педагогов вопросы применения в учебной деятельности приемов, способов, техник для формирования познавательного интереса.</a:t>
                      </a:r>
                    </a:p>
                    <a:p>
                      <a:pPr marL="285750" indent="-285750">
                        <a:lnSpc>
                          <a:spcPct val="107000"/>
                        </a:lnSpc>
                        <a:spcAft>
                          <a:spcPts val="0"/>
                        </a:spcAft>
                        <a:buFont typeface="Wingdings" panose="05000000000000000000" pitchFamily="2" charset="2"/>
                        <a:buChar char="ü"/>
                      </a:pPr>
                      <a:r>
                        <a:rPr lang="ru-RU" sz="1450" b="1" kern="1200" dirty="0" smtClean="0">
                          <a:solidFill>
                            <a:srgbClr val="002060"/>
                          </a:solidFill>
                          <a:latin typeface="+mn-lt"/>
                          <a:ea typeface="+mn-ea"/>
                          <a:cs typeface="+mn-cs"/>
                        </a:rPr>
                        <a:t>Запланировать проведение педагогических советов по вопросам совершенствования профессиональных компетенций использования активных форм на уроке, например проведение </a:t>
                      </a:r>
                      <a:r>
                        <a:rPr lang="ru-RU" sz="1450" b="1" kern="1200" dirty="0" err="1" smtClean="0">
                          <a:solidFill>
                            <a:srgbClr val="002060"/>
                          </a:solidFill>
                          <a:latin typeface="+mn-lt"/>
                          <a:ea typeface="+mn-ea"/>
                          <a:cs typeface="+mn-cs"/>
                        </a:rPr>
                        <a:t>флэшмоба</a:t>
                      </a:r>
                      <a:r>
                        <a:rPr lang="ru-RU" sz="1450" b="1" kern="1200" dirty="0" smtClean="0">
                          <a:solidFill>
                            <a:srgbClr val="002060"/>
                          </a:solidFill>
                          <a:latin typeface="+mn-lt"/>
                          <a:ea typeface="+mn-ea"/>
                          <a:cs typeface="+mn-cs"/>
                        </a:rPr>
                        <a:t> «День гаджетов в День Учителя», </a:t>
                      </a:r>
                      <a:r>
                        <a:rPr lang="ru-RU" sz="1450" b="1" kern="1200" dirty="0" err="1" smtClean="0">
                          <a:solidFill>
                            <a:srgbClr val="002060"/>
                          </a:solidFill>
                          <a:latin typeface="+mn-lt"/>
                          <a:ea typeface="+mn-ea"/>
                          <a:cs typeface="+mn-cs"/>
                        </a:rPr>
                        <a:t>внтутришкольного</a:t>
                      </a:r>
                      <a:r>
                        <a:rPr lang="ru-RU" sz="1450" b="1" kern="1200" dirty="0" smtClean="0">
                          <a:solidFill>
                            <a:srgbClr val="002060"/>
                          </a:solidFill>
                          <a:latin typeface="+mn-lt"/>
                          <a:ea typeface="+mn-ea"/>
                          <a:cs typeface="+mn-cs"/>
                        </a:rPr>
                        <a:t> конкурса уроков с использованием современных гаджетов по типу открытого урока – оценивают уроки не только жюри из администрации школы, но и сами обучающиеся не реже 1 мероприятия в каждое полугодие или учебный год.</a:t>
                      </a:r>
                    </a:p>
                    <a:p>
                      <a:pPr marL="285750" indent="-285750">
                        <a:lnSpc>
                          <a:spcPct val="107000"/>
                        </a:lnSpc>
                        <a:spcAft>
                          <a:spcPts val="0"/>
                        </a:spcAft>
                        <a:buFont typeface="Wingdings" panose="05000000000000000000" pitchFamily="2" charset="2"/>
                        <a:buChar char="ü"/>
                      </a:pPr>
                      <a:r>
                        <a:rPr lang="ru-RU" sz="1450" b="1" kern="1200" dirty="0" smtClean="0">
                          <a:solidFill>
                            <a:srgbClr val="002060"/>
                          </a:solidFill>
                          <a:latin typeface="+mn-lt"/>
                          <a:ea typeface="+mn-ea"/>
                          <a:cs typeface="+mn-cs"/>
                        </a:rPr>
                        <a:t>Разработать программы внеурочной деятельности, направленные на формирование умений управлять интеллектуальными и эмоциональными ресурсами личности.</a:t>
                      </a:r>
                    </a:p>
                    <a:p>
                      <a:pPr marL="285750" indent="-285750">
                        <a:lnSpc>
                          <a:spcPct val="107000"/>
                        </a:lnSpc>
                        <a:spcAft>
                          <a:spcPts val="0"/>
                        </a:spcAft>
                        <a:buFont typeface="Wingdings" panose="05000000000000000000" pitchFamily="2" charset="2"/>
                        <a:buChar char="ü"/>
                      </a:pPr>
                      <a:r>
                        <a:rPr lang="ru-RU" sz="1450" b="1" kern="1200" dirty="0" smtClean="0">
                          <a:solidFill>
                            <a:srgbClr val="002060"/>
                          </a:solidFill>
                          <a:latin typeface="+mn-lt"/>
                          <a:ea typeface="+mn-ea"/>
                          <a:cs typeface="+mn-cs"/>
                        </a:rPr>
                        <a:t>Включить в программу </a:t>
                      </a:r>
                      <a:r>
                        <a:rPr lang="ru-RU" sz="1450" b="1" kern="1200" dirty="0" err="1" smtClean="0">
                          <a:solidFill>
                            <a:srgbClr val="002060"/>
                          </a:solidFill>
                          <a:latin typeface="+mn-lt"/>
                          <a:ea typeface="+mn-ea"/>
                          <a:cs typeface="+mn-cs"/>
                        </a:rPr>
                        <a:t>внутришкольного</a:t>
                      </a:r>
                      <a:r>
                        <a:rPr lang="ru-RU" sz="1450" b="1" kern="1200" dirty="0" smtClean="0">
                          <a:solidFill>
                            <a:srgbClr val="002060"/>
                          </a:solidFill>
                          <a:latin typeface="+mn-lt"/>
                          <a:ea typeface="+mn-ea"/>
                          <a:cs typeface="+mn-cs"/>
                        </a:rPr>
                        <a:t> обучения педагогов вопросы по применению в учебной деятельности приемов, мотива достижений, психологической поддержки, одобрения обучающихся.</a:t>
                      </a:r>
                    </a:p>
                    <a:p>
                      <a:pPr marL="285750" indent="-285750">
                        <a:lnSpc>
                          <a:spcPct val="107000"/>
                        </a:lnSpc>
                        <a:spcAft>
                          <a:spcPts val="0"/>
                        </a:spcAft>
                        <a:buFont typeface="Wingdings" panose="05000000000000000000" pitchFamily="2" charset="2"/>
                        <a:buChar char="ü"/>
                      </a:pPr>
                      <a:r>
                        <a:rPr lang="ru-RU" sz="1450" b="1" kern="1200" dirty="0" smtClean="0">
                          <a:solidFill>
                            <a:srgbClr val="002060"/>
                          </a:solidFill>
                          <a:latin typeface="+mn-lt"/>
                          <a:ea typeface="+mn-ea"/>
                          <a:cs typeface="+mn-cs"/>
                        </a:rPr>
                        <a:t>Обучение   навыкам   обратной   связи, конструктивной   критики.	</a:t>
                      </a:r>
                    </a:p>
                    <a:p>
                      <a:pPr marL="285750" indent="-285750">
                        <a:lnSpc>
                          <a:spcPct val="107000"/>
                        </a:lnSpc>
                        <a:spcAft>
                          <a:spcPts val="0"/>
                        </a:spcAft>
                        <a:buFont typeface="Wingdings" panose="05000000000000000000" pitchFamily="2" charset="2"/>
                        <a:buChar char="ü"/>
                      </a:pPr>
                      <a:r>
                        <a:rPr lang="ru-RU" sz="1450" b="1" kern="1200" dirty="0" smtClean="0">
                          <a:solidFill>
                            <a:srgbClr val="002060"/>
                          </a:solidFill>
                          <a:latin typeface="+mn-lt"/>
                          <a:ea typeface="+mn-ea"/>
                          <a:cs typeface="+mn-cs"/>
                        </a:rPr>
                        <a:t> Проведение мастер-классов. Проведение имитационных игр на педагогических советах, посвященных использованию технологии формирующего оценивания на уроке; введение интерактивных дневников самооценки учебной деятельности обучающемся на школьном сайте, с использованием сервиса </a:t>
                      </a:r>
                      <a:r>
                        <a:rPr lang="ru-RU" sz="1450" b="1" kern="1200" dirty="0" err="1" smtClean="0">
                          <a:solidFill>
                            <a:srgbClr val="002060"/>
                          </a:solidFill>
                          <a:latin typeface="+mn-lt"/>
                          <a:ea typeface="+mn-ea"/>
                          <a:cs typeface="+mn-cs"/>
                        </a:rPr>
                        <a:t>google</a:t>
                      </a:r>
                      <a:r>
                        <a:rPr lang="ru-RU" sz="1450" b="1" kern="1200" dirty="0" smtClean="0">
                          <a:solidFill>
                            <a:srgbClr val="002060"/>
                          </a:solidFill>
                          <a:latin typeface="+mn-lt"/>
                          <a:ea typeface="+mn-ea"/>
                          <a:cs typeface="+mn-cs"/>
                        </a:rPr>
                        <a:t>.</a:t>
                      </a:r>
                    </a:p>
                    <a:p>
                      <a:pPr marL="285750" indent="-285750">
                        <a:lnSpc>
                          <a:spcPct val="107000"/>
                        </a:lnSpc>
                        <a:spcAft>
                          <a:spcPts val="0"/>
                        </a:spcAft>
                        <a:buFont typeface="Wingdings" panose="05000000000000000000" pitchFamily="2" charset="2"/>
                        <a:buChar char="ü"/>
                      </a:pPr>
                      <a:r>
                        <a:rPr lang="ru-RU" sz="1450" b="1" kern="1200" dirty="0" smtClean="0">
                          <a:solidFill>
                            <a:srgbClr val="002060"/>
                          </a:solidFill>
                          <a:latin typeface="+mn-lt"/>
                          <a:ea typeface="+mn-ea"/>
                          <a:cs typeface="+mn-cs"/>
                        </a:rPr>
                        <a:t>Направить педагогов на курсы ПК / стажировку по вопросам: формирование мотивации обучающихся, возрастные особенности современных обучающихся, применения ИКТ-технологий в учебном процессе.</a:t>
                      </a:r>
                    </a:p>
                  </a:txBody>
                  <a:tcPr marL="53662" marR="536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450" b="1" kern="1200" dirty="0" err="1" smtClean="0">
                          <a:solidFill>
                            <a:srgbClr val="002060"/>
                          </a:solidFill>
                          <a:latin typeface="+mn-lt"/>
                          <a:ea typeface="+mn-ea"/>
                          <a:cs typeface="+mn-cs"/>
                        </a:rPr>
                        <a:t>Взаимопосещение</a:t>
                      </a:r>
                      <a:r>
                        <a:rPr lang="ru-RU" sz="1450" b="1" kern="1200" dirty="0" smtClean="0">
                          <a:solidFill>
                            <a:srgbClr val="002060"/>
                          </a:solidFill>
                          <a:latin typeface="+mn-lt"/>
                          <a:ea typeface="+mn-ea"/>
                          <a:cs typeface="+mn-cs"/>
                        </a:rPr>
                        <a:t> уроков, в том числе учителями, работающими в одном классе.</a:t>
                      </a:r>
                    </a:p>
                    <a:p>
                      <a:pPr>
                        <a:lnSpc>
                          <a:spcPct val="107000"/>
                        </a:lnSpc>
                        <a:spcAft>
                          <a:spcPts val="0"/>
                        </a:spcAft>
                      </a:pPr>
                      <a:endParaRPr lang="ru-RU" sz="1450" b="1" kern="1200" dirty="0" smtClean="0">
                        <a:solidFill>
                          <a:srgbClr val="002060"/>
                        </a:solidFill>
                        <a:latin typeface="+mn-lt"/>
                        <a:ea typeface="+mn-ea"/>
                        <a:cs typeface="+mn-cs"/>
                      </a:endParaRPr>
                    </a:p>
                    <a:p>
                      <a:pPr>
                        <a:lnSpc>
                          <a:spcPct val="107000"/>
                        </a:lnSpc>
                        <a:spcAft>
                          <a:spcPts val="0"/>
                        </a:spcAft>
                      </a:pPr>
                      <a:r>
                        <a:rPr lang="ru-RU" sz="1450" b="1" kern="1200" dirty="0" smtClean="0">
                          <a:solidFill>
                            <a:srgbClr val="002060"/>
                          </a:solidFill>
                          <a:latin typeface="+mn-lt"/>
                          <a:ea typeface="+mn-ea"/>
                          <a:cs typeface="+mn-cs"/>
                        </a:rPr>
                        <a:t>Выбор учебно-методических комплексов/комплектов, обеспечивающих реализацию образовательных программ соответствующих программе развития школы и запросам потребителей.</a:t>
                      </a:r>
                    </a:p>
                    <a:p>
                      <a:pPr>
                        <a:lnSpc>
                          <a:spcPct val="107000"/>
                        </a:lnSpc>
                        <a:spcAft>
                          <a:spcPts val="0"/>
                        </a:spcAft>
                      </a:pPr>
                      <a:endParaRPr lang="ru-RU" sz="1450" b="1" kern="1200" dirty="0" smtClean="0">
                        <a:solidFill>
                          <a:srgbClr val="002060"/>
                        </a:solidFill>
                        <a:latin typeface="+mn-lt"/>
                        <a:ea typeface="+mn-ea"/>
                        <a:cs typeface="+mn-cs"/>
                      </a:endParaRPr>
                    </a:p>
                    <a:p>
                      <a:pPr>
                        <a:lnSpc>
                          <a:spcPct val="107000"/>
                        </a:lnSpc>
                        <a:spcAft>
                          <a:spcPts val="0"/>
                        </a:spcAft>
                      </a:pPr>
                      <a:r>
                        <a:rPr lang="ru-RU" sz="1450" b="1" kern="1200" dirty="0" smtClean="0">
                          <a:solidFill>
                            <a:srgbClr val="002060"/>
                          </a:solidFill>
                          <a:latin typeface="+mn-lt"/>
                          <a:ea typeface="+mn-ea"/>
                          <a:cs typeface="+mn-cs"/>
                        </a:rPr>
                        <a:t>Совершенствование рабочих программ и оценочных материалов для проведения текущего контроля и учета успеваемости обучающихся, промежуточной аттестации.</a:t>
                      </a:r>
                    </a:p>
                  </a:txBody>
                  <a:tcPr marL="53662" marR="536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39961425"/>
      </p:ext>
    </p:extLst>
  </p:cSld>
  <p:clrMapOvr>
    <a:masterClrMapping/>
  </p:clrMapOvr>
  <p:transition spd="med">
    <p:pull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27448" y="0"/>
            <a:ext cx="11041267" cy="659219"/>
          </a:xfrm>
          <a:solidFill>
            <a:schemeClr val="accent1">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a:solidFill>
                  <a:prstClr val="white"/>
                </a:solidFill>
                <a:latin typeface="Arial" panose="020B0604020202020204" pitchFamily="34" charset="0"/>
                <a:cs typeface="Arial" panose="020B0604020202020204" pitchFamily="34" charset="0"/>
              </a:rPr>
              <a:t>7.Пониженный уровень школьного благополучия. </a:t>
            </a:r>
            <a:r>
              <a:rPr lang="ru-RU" sz="2400" b="1" dirty="0" smtClean="0">
                <a:solidFill>
                  <a:prstClr val="white"/>
                </a:solidFill>
                <a:latin typeface="Arial" panose="020B0604020202020204" pitchFamily="34" charset="0"/>
                <a:cs typeface="Arial" panose="020B0604020202020204" pitchFamily="34" charset="0"/>
              </a:rPr>
              <a:t/>
            </a:r>
            <a:br>
              <a:rPr lang="ru-RU" sz="2400" b="1" dirty="0" smtClean="0">
                <a:solidFill>
                  <a:prstClr val="white"/>
                </a:solidFill>
                <a:latin typeface="Arial" panose="020B0604020202020204" pitchFamily="34" charset="0"/>
                <a:cs typeface="Arial" panose="020B0604020202020204" pitchFamily="34" charset="0"/>
              </a:rPr>
            </a:br>
            <a:r>
              <a:rPr lang="ru-RU" sz="2400" b="1" dirty="0" smtClean="0">
                <a:solidFill>
                  <a:prstClr val="white"/>
                </a:solidFill>
                <a:latin typeface="Arial" panose="020B0604020202020204" pitchFamily="34" charset="0"/>
                <a:cs typeface="Arial" panose="020B0604020202020204" pitchFamily="34" charset="0"/>
              </a:rPr>
              <a:t>Рекомендуемые меры</a:t>
            </a:r>
            <a:endParaRPr lang="ru-RU" sz="2400" b="1" dirty="0">
              <a:solidFill>
                <a:prstClr val="white"/>
              </a:solidFill>
              <a:latin typeface="Arial" panose="020B0604020202020204" pitchFamily="34" charset="0"/>
              <a:cs typeface="Arial" panose="020B0604020202020204" pitchFamily="34" charset="0"/>
            </a:endParaRPr>
          </a:p>
        </p:txBody>
      </p:sp>
      <p:pic>
        <p:nvPicPr>
          <p:cNvPr id="5" name="Picture 2" descr="http://iro23.ru/sites/all/themes/Plasma/images/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9336" y="44624"/>
            <a:ext cx="550515" cy="551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Таблица 2"/>
          <p:cNvGraphicFramePr>
            <a:graphicFrameLocks noGrp="1"/>
          </p:cNvGraphicFramePr>
          <p:nvPr>
            <p:extLst>
              <p:ext uri="{D42A27DB-BD31-4B8C-83A1-F6EECF244321}">
                <p14:modId xmlns:p14="http://schemas.microsoft.com/office/powerpoint/2010/main" val="1802614597"/>
              </p:ext>
            </p:extLst>
          </p:nvPr>
        </p:nvGraphicFramePr>
        <p:xfrm>
          <a:off x="5067" y="659219"/>
          <a:ext cx="12163647" cy="6212904"/>
        </p:xfrm>
        <a:graphic>
          <a:graphicData uri="http://schemas.openxmlformats.org/drawingml/2006/table">
            <a:tbl>
              <a:tblPr firstRow="1" firstCol="1" bandRow="1"/>
              <a:tblGrid>
                <a:gridCol w="12163647"/>
              </a:tblGrid>
              <a:tr h="6198781">
                <a:tc>
                  <a:txBody>
                    <a:bodyPr/>
                    <a:lstStyle/>
                    <a:p>
                      <a:pPr marL="285750" indent="-285750">
                        <a:lnSpc>
                          <a:spcPct val="107000"/>
                        </a:lnSpc>
                        <a:spcAft>
                          <a:spcPts val="0"/>
                        </a:spcAft>
                        <a:buFont typeface="Wingdings" panose="05000000000000000000" pitchFamily="2" charset="2"/>
                        <a:buChar char="ü"/>
                      </a:pPr>
                      <a:r>
                        <a:rPr lang="ru-RU" sz="1500" b="1" kern="1200" dirty="0" smtClean="0">
                          <a:solidFill>
                            <a:srgbClr val="002060"/>
                          </a:solidFill>
                          <a:latin typeface="+mn-lt"/>
                          <a:ea typeface="+mn-ea"/>
                          <a:cs typeface="+mn-cs"/>
                        </a:rPr>
                        <a:t>Создать учебную среду в школе, которая, с одной стороны, предъявляла бы высокие требования к учащимся, а с другой – поддерживала их в выполнении таких требований.   Организовать дополнительную поддержку учащихся, которым она действительно нужна. </a:t>
                      </a:r>
                    </a:p>
                    <a:p>
                      <a:pPr marL="285750" indent="-285750">
                        <a:lnSpc>
                          <a:spcPct val="107000"/>
                        </a:lnSpc>
                        <a:spcAft>
                          <a:spcPts val="0"/>
                        </a:spcAft>
                        <a:buFont typeface="Wingdings" panose="05000000000000000000" pitchFamily="2" charset="2"/>
                        <a:buChar char="ü"/>
                      </a:pPr>
                      <a:r>
                        <a:rPr lang="ru-RU" sz="1500" b="1" kern="1200" dirty="0" smtClean="0">
                          <a:solidFill>
                            <a:srgbClr val="002060"/>
                          </a:solidFill>
                          <a:latin typeface="+mn-lt"/>
                          <a:ea typeface="+mn-ea"/>
                          <a:cs typeface="+mn-cs"/>
                        </a:rPr>
                        <a:t>Выявлять учащихся с низкой успеваемостью и разрабатывать индивидуальную стратегию обучения. </a:t>
                      </a:r>
                      <a:r>
                        <a:rPr lang="ru-RU" sz="1200" b="1" kern="1200" dirty="0" smtClean="0">
                          <a:solidFill>
                            <a:srgbClr val="002060"/>
                          </a:solidFill>
                          <a:latin typeface="+mn-lt"/>
                          <a:ea typeface="+mn-ea"/>
                          <a:cs typeface="+mn-cs"/>
                        </a:rPr>
                        <a:t>Научить детей применять знания на практике.</a:t>
                      </a:r>
                      <a:endParaRPr lang="ru-RU" sz="1500" b="1" kern="1200" dirty="0" smtClean="0">
                        <a:solidFill>
                          <a:srgbClr val="002060"/>
                        </a:solidFill>
                        <a:latin typeface="+mn-lt"/>
                        <a:ea typeface="+mn-ea"/>
                        <a:cs typeface="+mn-cs"/>
                      </a:endParaRPr>
                    </a:p>
                    <a:p>
                      <a:pPr marL="285750" indent="-285750">
                        <a:lnSpc>
                          <a:spcPct val="107000"/>
                        </a:lnSpc>
                        <a:spcAft>
                          <a:spcPts val="0"/>
                        </a:spcAft>
                        <a:buFont typeface="Wingdings" panose="05000000000000000000" pitchFamily="2" charset="2"/>
                        <a:buChar char="ü"/>
                      </a:pPr>
                      <a:r>
                        <a:rPr lang="ru-RU" sz="1500" b="1" kern="1200" dirty="0" smtClean="0">
                          <a:solidFill>
                            <a:srgbClr val="002060"/>
                          </a:solidFill>
                          <a:latin typeface="+mn-lt"/>
                          <a:ea typeface="+mn-ea"/>
                          <a:cs typeface="+mn-cs"/>
                        </a:rPr>
                        <a:t>Запланировать введение в штат школы узких специалистов</a:t>
                      </a:r>
                      <a:r>
                        <a:rPr lang="ru-RU" sz="1400" b="1" kern="1200" dirty="0" smtClean="0">
                          <a:solidFill>
                            <a:srgbClr val="002060"/>
                          </a:solidFill>
                          <a:latin typeface="+mn-lt"/>
                          <a:ea typeface="+mn-ea"/>
                          <a:cs typeface="+mn-cs"/>
                        </a:rPr>
                        <a:t> </a:t>
                      </a:r>
                      <a:r>
                        <a:rPr lang="ru-RU" sz="1100" b="1" kern="1200" dirty="0" smtClean="0">
                          <a:solidFill>
                            <a:srgbClr val="002060"/>
                          </a:solidFill>
                          <a:latin typeface="+mn-lt"/>
                          <a:ea typeface="+mn-ea"/>
                          <a:cs typeface="+mn-cs"/>
                        </a:rPr>
                        <a:t>(педагог-психолог, дефектолог, социальный педагог и др.) </a:t>
                      </a:r>
                      <a:r>
                        <a:rPr lang="ru-RU" sz="1400" b="1" kern="1200" dirty="0" smtClean="0">
                          <a:solidFill>
                            <a:srgbClr val="002060"/>
                          </a:solidFill>
                          <a:latin typeface="+mn-lt"/>
                          <a:ea typeface="+mn-ea"/>
                          <a:cs typeface="+mn-cs"/>
                        </a:rPr>
                        <a:t>для работы с целевыми группами детей, находящихся в сложных условиях </a:t>
                      </a:r>
                      <a:r>
                        <a:rPr lang="ru-RU" sz="1100" b="1" kern="1200" dirty="0" smtClean="0">
                          <a:solidFill>
                            <a:srgbClr val="002060"/>
                          </a:solidFill>
                          <a:latin typeface="+mn-lt"/>
                          <a:ea typeface="+mn-ea"/>
                          <a:cs typeface="+mn-cs"/>
                        </a:rPr>
                        <a:t>(дети с ОВЗ, дети-мигранты, </a:t>
                      </a:r>
                      <a:r>
                        <a:rPr lang="ru-RU" sz="1100" b="1" kern="1200" dirty="0" err="1" smtClean="0">
                          <a:solidFill>
                            <a:srgbClr val="002060"/>
                          </a:solidFill>
                          <a:latin typeface="+mn-lt"/>
                          <a:ea typeface="+mn-ea"/>
                          <a:cs typeface="+mn-cs"/>
                        </a:rPr>
                        <a:t>девианты</a:t>
                      </a:r>
                      <a:r>
                        <a:rPr lang="ru-RU" sz="1100" b="1" kern="1200" dirty="0" smtClean="0">
                          <a:solidFill>
                            <a:srgbClr val="002060"/>
                          </a:solidFill>
                          <a:latin typeface="+mn-lt"/>
                          <a:ea typeface="+mn-ea"/>
                          <a:cs typeface="+mn-cs"/>
                        </a:rPr>
                        <a:t>, сироты и др.)</a:t>
                      </a:r>
                      <a:endParaRPr lang="ru-RU" sz="1400" b="1" kern="1200" dirty="0" smtClean="0">
                        <a:solidFill>
                          <a:srgbClr val="002060"/>
                        </a:solidFill>
                        <a:latin typeface="+mn-lt"/>
                        <a:ea typeface="+mn-ea"/>
                        <a:cs typeface="+mn-cs"/>
                      </a:endParaRPr>
                    </a:p>
                    <a:p>
                      <a:pPr marL="285750" indent="-285750">
                        <a:lnSpc>
                          <a:spcPct val="107000"/>
                        </a:lnSpc>
                        <a:spcAft>
                          <a:spcPts val="0"/>
                        </a:spcAft>
                        <a:buFont typeface="Wingdings" panose="05000000000000000000" pitchFamily="2" charset="2"/>
                        <a:buChar char="ü"/>
                      </a:pPr>
                      <a:r>
                        <a:rPr lang="ru-RU" sz="1500" b="1" kern="1200" dirty="0" smtClean="0">
                          <a:solidFill>
                            <a:srgbClr val="002060"/>
                          </a:solidFill>
                          <a:latin typeface="+mn-lt"/>
                          <a:ea typeface="+mn-ea"/>
                          <a:cs typeface="+mn-cs"/>
                        </a:rPr>
                        <a:t>Провести обновление должностных обязанностей педагогов и сотрудников школы в соответствии с приоритетами перевода школы в эффективный режим работы.</a:t>
                      </a:r>
                    </a:p>
                    <a:p>
                      <a:pPr marL="285750" indent="-285750">
                        <a:lnSpc>
                          <a:spcPct val="107000"/>
                        </a:lnSpc>
                        <a:spcAft>
                          <a:spcPts val="0"/>
                        </a:spcAft>
                        <a:buFont typeface="Wingdings" panose="05000000000000000000" pitchFamily="2" charset="2"/>
                        <a:buChar char="ü"/>
                      </a:pPr>
                      <a:r>
                        <a:rPr lang="ru-RU" sz="1500" b="1" kern="1200" dirty="0" smtClean="0">
                          <a:solidFill>
                            <a:srgbClr val="002060"/>
                          </a:solidFill>
                          <a:latin typeface="+mn-lt"/>
                          <a:ea typeface="+mn-ea"/>
                          <a:cs typeface="+mn-cs"/>
                        </a:rPr>
                        <a:t>Создать на базе школы культурно-образовательный центр с привлечением социальных партнеров.</a:t>
                      </a:r>
                    </a:p>
                    <a:p>
                      <a:pPr marL="285750" indent="-285750">
                        <a:lnSpc>
                          <a:spcPct val="107000"/>
                        </a:lnSpc>
                        <a:spcAft>
                          <a:spcPts val="0"/>
                        </a:spcAft>
                        <a:buFont typeface="Wingdings" panose="05000000000000000000" pitchFamily="2" charset="2"/>
                        <a:buChar char="ü"/>
                      </a:pPr>
                      <a:r>
                        <a:rPr lang="ru-RU" sz="1500" b="1" kern="1200" dirty="0" smtClean="0">
                          <a:solidFill>
                            <a:srgbClr val="002060"/>
                          </a:solidFill>
                          <a:latin typeface="+mn-lt"/>
                          <a:ea typeface="+mn-ea"/>
                          <a:cs typeface="+mn-cs"/>
                        </a:rPr>
                        <a:t>Запланировать развитие современной образовательной среды, внедрение инновационных технологий.</a:t>
                      </a:r>
                    </a:p>
                    <a:p>
                      <a:pPr marL="285750" indent="-285750">
                        <a:lnSpc>
                          <a:spcPct val="107000"/>
                        </a:lnSpc>
                        <a:spcAft>
                          <a:spcPts val="0"/>
                        </a:spcAft>
                        <a:buFont typeface="Wingdings" panose="05000000000000000000" pitchFamily="2" charset="2"/>
                        <a:buChar char="ü"/>
                      </a:pPr>
                      <a:r>
                        <a:rPr lang="ru-RU" sz="1500" b="1" kern="1200" dirty="0" smtClean="0">
                          <a:solidFill>
                            <a:srgbClr val="002060"/>
                          </a:solidFill>
                          <a:latin typeface="+mn-lt"/>
                          <a:ea typeface="+mn-ea"/>
                          <a:cs typeface="+mn-cs"/>
                        </a:rPr>
                        <a:t>Обновить подходы к деятельности Совета школы, общешкольного родительского комитета,  органов ученического самоуправления и т.п.</a:t>
                      </a:r>
                    </a:p>
                    <a:p>
                      <a:pPr marL="285750" indent="-285750">
                        <a:lnSpc>
                          <a:spcPct val="107000"/>
                        </a:lnSpc>
                        <a:spcAft>
                          <a:spcPts val="0"/>
                        </a:spcAft>
                        <a:buFont typeface="Wingdings" panose="05000000000000000000" pitchFamily="2" charset="2"/>
                        <a:buChar char="ü"/>
                      </a:pPr>
                      <a:r>
                        <a:rPr lang="ru-RU" sz="1500" b="1" kern="1200" dirty="0" smtClean="0">
                          <a:solidFill>
                            <a:srgbClr val="002060"/>
                          </a:solidFill>
                          <a:latin typeface="+mn-lt"/>
                          <a:ea typeface="+mn-ea"/>
                          <a:cs typeface="+mn-cs"/>
                        </a:rPr>
                        <a:t>Организовать не менее 1 раза в год в школе мониторинг интересов, ценностей, увлечений учащихся и внести изменения в план воспитательной работы, классных часов, внеурочной деятельности соответственно полученным данным мониторинга интересов, ценностей, увлечений учащихся;</a:t>
                      </a:r>
                    </a:p>
                    <a:p>
                      <a:pPr marL="285750" indent="-285750">
                        <a:lnSpc>
                          <a:spcPct val="107000"/>
                        </a:lnSpc>
                        <a:spcAft>
                          <a:spcPts val="0"/>
                        </a:spcAft>
                        <a:buFont typeface="Wingdings" panose="05000000000000000000" pitchFamily="2" charset="2"/>
                        <a:buChar char="ü"/>
                      </a:pPr>
                      <a:r>
                        <a:rPr lang="ru-RU" sz="1500" b="1" kern="1200" dirty="0" smtClean="0">
                          <a:solidFill>
                            <a:srgbClr val="002060"/>
                          </a:solidFill>
                          <a:latin typeface="+mn-lt"/>
                          <a:ea typeface="+mn-ea"/>
                          <a:cs typeface="+mn-cs"/>
                        </a:rPr>
                        <a:t>В рамках деятельности школьной службы психолого-педагогического сопровождения и/или школьной службы медиации вести мониторинг состояния </a:t>
                      </a:r>
                      <a:r>
                        <a:rPr lang="ru-RU" sz="1500" b="1" kern="1200" dirty="0" err="1" smtClean="0">
                          <a:solidFill>
                            <a:srgbClr val="002060"/>
                          </a:solidFill>
                          <a:latin typeface="+mn-lt"/>
                          <a:ea typeface="+mn-ea"/>
                          <a:cs typeface="+mn-cs"/>
                        </a:rPr>
                        <a:t>безконфликтного</a:t>
                      </a:r>
                      <a:r>
                        <a:rPr lang="ru-RU" sz="1500" b="1" kern="1200" dirty="0" smtClean="0">
                          <a:solidFill>
                            <a:srgbClr val="002060"/>
                          </a:solidFill>
                          <a:latin typeface="+mn-lt"/>
                          <a:ea typeface="+mn-ea"/>
                          <a:cs typeface="+mn-cs"/>
                        </a:rPr>
                        <a:t> поведения обучающихся, </a:t>
                      </a:r>
                      <a:r>
                        <a:rPr lang="ru-RU" sz="1400" b="1" kern="1200" dirty="0" smtClean="0">
                          <a:solidFill>
                            <a:srgbClr val="002060"/>
                          </a:solidFill>
                          <a:latin typeface="+mn-lt"/>
                          <a:ea typeface="+mn-ea"/>
                          <a:cs typeface="+mn-cs"/>
                        </a:rPr>
                        <a:t>осуществить информирование по способам разрешения конфликтных ситуаций, способах поведения в конфликте, при необходимости, организовать просветительскую и профилактическую работу по перечисленным запросам и способам самовыражения учащихся в школе;</a:t>
                      </a:r>
                    </a:p>
                    <a:p>
                      <a:pPr marL="285750" indent="-285750">
                        <a:lnSpc>
                          <a:spcPct val="107000"/>
                        </a:lnSpc>
                        <a:spcAft>
                          <a:spcPts val="0"/>
                        </a:spcAft>
                        <a:buFont typeface="Wingdings" panose="05000000000000000000" pitchFamily="2" charset="2"/>
                        <a:buChar char="ü"/>
                      </a:pPr>
                      <a:r>
                        <a:rPr lang="ru-RU" sz="1500" b="1" kern="1200" dirty="0" smtClean="0">
                          <a:solidFill>
                            <a:srgbClr val="002060"/>
                          </a:solidFill>
                          <a:latin typeface="+mn-lt"/>
                          <a:ea typeface="+mn-ea"/>
                          <a:cs typeface="+mn-cs"/>
                        </a:rPr>
                        <a:t>Организовать работу по изучению потребности в материально- техническом оснащении образовательной среды.</a:t>
                      </a:r>
                    </a:p>
                    <a:p>
                      <a:pPr marL="285750" indent="-285750">
                        <a:lnSpc>
                          <a:spcPct val="107000"/>
                        </a:lnSpc>
                        <a:spcAft>
                          <a:spcPts val="0"/>
                        </a:spcAft>
                        <a:buFont typeface="Wingdings" panose="05000000000000000000" pitchFamily="2" charset="2"/>
                        <a:buChar char="ü"/>
                      </a:pPr>
                      <a:r>
                        <a:rPr lang="ru-RU" sz="1500" b="1" kern="1200" dirty="0" smtClean="0">
                          <a:solidFill>
                            <a:srgbClr val="002060"/>
                          </a:solidFill>
                          <a:latin typeface="+mn-lt"/>
                          <a:ea typeface="+mn-ea"/>
                          <a:cs typeface="+mn-cs"/>
                        </a:rPr>
                        <a:t>Включить в план работы школы систему мероприятий с родителями, в </a:t>
                      </a:r>
                      <a:r>
                        <a:rPr lang="ru-RU" sz="1500" b="1" kern="1200" dirty="0" err="1" smtClean="0">
                          <a:solidFill>
                            <a:srgbClr val="002060"/>
                          </a:solidFill>
                          <a:latin typeface="+mn-lt"/>
                          <a:ea typeface="+mn-ea"/>
                          <a:cs typeface="+mn-cs"/>
                        </a:rPr>
                        <a:t>т.ч</a:t>
                      </a:r>
                      <a:r>
                        <a:rPr lang="ru-RU" sz="1500" b="1" kern="1200" dirty="0" smtClean="0">
                          <a:solidFill>
                            <a:srgbClr val="002060"/>
                          </a:solidFill>
                          <a:latin typeface="+mn-lt"/>
                          <a:ea typeface="+mn-ea"/>
                          <a:cs typeface="+mn-cs"/>
                        </a:rPr>
                        <a:t>., </a:t>
                      </a:r>
                      <a:r>
                        <a:rPr lang="ru-RU" sz="1200" b="1" kern="1200" dirty="0" smtClean="0">
                          <a:solidFill>
                            <a:srgbClr val="002060"/>
                          </a:solidFill>
                          <a:latin typeface="+mn-lt"/>
                          <a:ea typeface="+mn-ea"/>
                          <a:cs typeface="+mn-cs"/>
                        </a:rPr>
                        <a:t>регулярные родительские собрания, посвященные различным вопросам образования и воспитания, удовлетворенности условиями образовательного процесса; обсуждение открытых уроков с участием родителей; привлечение родителей к совместному проектированию индивидуального образовательного маршрута обучающегося и др.</a:t>
                      </a:r>
                    </a:p>
                    <a:p>
                      <a:pPr marL="285750" indent="-285750">
                        <a:lnSpc>
                          <a:spcPct val="107000"/>
                        </a:lnSpc>
                        <a:spcAft>
                          <a:spcPts val="0"/>
                        </a:spcAft>
                        <a:buFont typeface="Wingdings" panose="05000000000000000000" pitchFamily="2" charset="2"/>
                        <a:buChar char="ü"/>
                      </a:pPr>
                      <a:r>
                        <a:rPr lang="ru-RU" sz="1500" b="1" kern="1200" dirty="0" smtClean="0">
                          <a:solidFill>
                            <a:srgbClr val="002060"/>
                          </a:solidFill>
                          <a:latin typeface="+mn-lt"/>
                          <a:ea typeface="+mn-ea"/>
                          <a:cs typeface="+mn-cs"/>
                        </a:rPr>
                        <a:t>Разработать систему поощрения достижений, обучающихся как в урочной, так и в других видах деятельности;</a:t>
                      </a:r>
                    </a:p>
                    <a:p>
                      <a:pPr marL="285750" indent="-285750">
                        <a:lnSpc>
                          <a:spcPct val="107000"/>
                        </a:lnSpc>
                        <a:spcAft>
                          <a:spcPts val="0"/>
                        </a:spcAft>
                        <a:buFont typeface="Wingdings" panose="05000000000000000000" pitchFamily="2" charset="2"/>
                        <a:buChar char="ü"/>
                      </a:pPr>
                      <a:r>
                        <a:rPr lang="ru-RU" sz="1500" b="1" kern="1200" dirty="0" smtClean="0">
                          <a:solidFill>
                            <a:srgbClr val="002060"/>
                          </a:solidFill>
                          <a:latin typeface="+mn-lt"/>
                          <a:ea typeface="+mn-ea"/>
                          <a:cs typeface="+mn-cs"/>
                        </a:rPr>
                        <a:t>Составить «ресурсную» карту школы, с использованием технологии оценивания школьных мест с позиции безопасности самими обучающимися;</a:t>
                      </a:r>
                    </a:p>
                    <a:p>
                      <a:pPr marL="285750" indent="-285750">
                        <a:lnSpc>
                          <a:spcPct val="107000"/>
                        </a:lnSpc>
                        <a:spcAft>
                          <a:spcPts val="0"/>
                        </a:spcAft>
                        <a:buFont typeface="Wingdings" panose="05000000000000000000" pitchFamily="2" charset="2"/>
                        <a:buChar char="ü"/>
                      </a:pPr>
                      <a:r>
                        <a:rPr lang="ru-RU" sz="1500" b="1" kern="1200" dirty="0" smtClean="0">
                          <a:solidFill>
                            <a:srgbClr val="002060"/>
                          </a:solidFill>
                          <a:latin typeface="+mn-lt"/>
                          <a:ea typeface="+mn-ea"/>
                          <a:cs typeface="+mn-cs"/>
                        </a:rPr>
                        <a:t>Включить в план </a:t>
                      </a:r>
                      <a:r>
                        <a:rPr lang="ru-RU" sz="1500" b="1" kern="1200" dirty="0" err="1" smtClean="0">
                          <a:solidFill>
                            <a:srgbClr val="002060"/>
                          </a:solidFill>
                          <a:latin typeface="+mn-lt"/>
                          <a:ea typeface="+mn-ea"/>
                          <a:cs typeface="+mn-cs"/>
                        </a:rPr>
                        <a:t>внутришкольного</a:t>
                      </a:r>
                      <a:r>
                        <a:rPr lang="ru-RU" sz="1500" b="1" kern="1200" dirty="0" smtClean="0">
                          <a:solidFill>
                            <a:srgbClr val="002060"/>
                          </a:solidFill>
                          <a:latin typeface="+mn-lt"/>
                          <a:ea typeface="+mn-ea"/>
                          <a:cs typeface="+mn-cs"/>
                        </a:rPr>
                        <a:t> обучения вопросы создания организационной культуры школы, в том числе через повышение управленческой компетентности членов административной команды школы по данным вопросам </a:t>
                      </a:r>
                      <a:r>
                        <a:rPr lang="ru-RU" sz="1400" b="1" kern="1200" dirty="0" smtClean="0">
                          <a:solidFill>
                            <a:srgbClr val="002060"/>
                          </a:solidFill>
                          <a:latin typeface="+mn-lt"/>
                          <a:ea typeface="+mn-ea"/>
                          <a:cs typeface="+mn-cs"/>
                        </a:rPr>
                        <a:t>через участие в </a:t>
                      </a:r>
                      <a:r>
                        <a:rPr lang="ru-RU" sz="1400" b="1" kern="1200" dirty="0" err="1" smtClean="0">
                          <a:solidFill>
                            <a:srgbClr val="002060"/>
                          </a:solidFill>
                          <a:latin typeface="+mn-lt"/>
                          <a:ea typeface="+mn-ea"/>
                          <a:cs typeface="+mn-cs"/>
                        </a:rPr>
                        <a:t>вебинарах</a:t>
                      </a:r>
                      <a:r>
                        <a:rPr lang="ru-RU" sz="1400" b="1" kern="1200" dirty="0" smtClean="0">
                          <a:solidFill>
                            <a:srgbClr val="002060"/>
                          </a:solidFill>
                          <a:latin typeface="+mn-lt"/>
                          <a:ea typeface="+mn-ea"/>
                          <a:cs typeface="+mn-cs"/>
                        </a:rPr>
                        <a:t>, семинарах ИРО.</a:t>
                      </a:r>
                      <a:endParaRPr lang="ru-RU" sz="1500" b="1" kern="1200" dirty="0" smtClean="0">
                        <a:solidFill>
                          <a:srgbClr val="002060"/>
                        </a:solidFill>
                        <a:latin typeface="+mn-lt"/>
                        <a:ea typeface="+mn-ea"/>
                        <a:cs typeface="+mn-cs"/>
                      </a:endParaRPr>
                    </a:p>
                  </a:txBody>
                  <a:tcPr marL="53662" marR="536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4480764"/>
      </p:ext>
    </p:extLst>
  </p:cSld>
  <p:clrMapOvr>
    <a:masterClrMapping/>
  </p:clrMapOvr>
  <p:transition spd="med">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27448" y="0"/>
            <a:ext cx="11041267" cy="673768"/>
          </a:xfrm>
          <a:solidFill>
            <a:schemeClr val="accent1">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a:solidFill>
                  <a:prstClr val="white"/>
                </a:solidFill>
                <a:latin typeface="Arial" panose="020B0604020202020204" pitchFamily="34" charset="0"/>
                <a:cs typeface="Arial" panose="020B0604020202020204" pitchFamily="34" charset="0"/>
              </a:rPr>
              <a:t>7.Пониженный уровень школьного благополучия. </a:t>
            </a:r>
            <a:r>
              <a:rPr lang="ru-RU" sz="2400" b="1" dirty="0" smtClean="0">
                <a:solidFill>
                  <a:prstClr val="white"/>
                </a:solidFill>
                <a:latin typeface="Arial" panose="020B0604020202020204" pitchFamily="34" charset="0"/>
                <a:cs typeface="Arial" panose="020B0604020202020204" pitchFamily="34" charset="0"/>
              </a:rPr>
              <a:t/>
            </a:r>
            <a:br>
              <a:rPr lang="ru-RU" sz="2400" b="1" dirty="0" smtClean="0">
                <a:solidFill>
                  <a:prstClr val="white"/>
                </a:solidFill>
                <a:latin typeface="Arial" panose="020B0604020202020204" pitchFamily="34" charset="0"/>
                <a:cs typeface="Arial" panose="020B0604020202020204" pitchFamily="34" charset="0"/>
              </a:rPr>
            </a:br>
            <a:r>
              <a:rPr lang="ru-RU" sz="2400" b="1" dirty="0" smtClean="0">
                <a:solidFill>
                  <a:prstClr val="white"/>
                </a:solidFill>
                <a:latin typeface="Arial" panose="020B0604020202020204" pitchFamily="34" charset="0"/>
                <a:cs typeface="Arial" panose="020B0604020202020204" pitchFamily="34" charset="0"/>
              </a:rPr>
              <a:t>Рекомендуемые меры</a:t>
            </a:r>
            <a:endParaRPr lang="ru-RU" sz="2400" b="1" dirty="0">
              <a:solidFill>
                <a:prstClr val="white"/>
              </a:solidFill>
              <a:latin typeface="Arial" panose="020B0604020202020204" pitchFamily="34" charset="0"/>
              <a:cs typeface="Arial" panose="020B0604020202020204" pitchFamily="34" charset="0"/>
            </a:endParaRPr>
          </a:p>
        </p:txBody>
      </p:sp>
      <p:pic>
        <p:nvPicPr>
          <p:cNvPr id="5" name="Picture 2" descr="http://iro23.ru/sites/all/themes/Plasma/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758" y="44624"/>
            <a:ext cx="593935" cy="594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Таблица 2"/>
          <p:cNvGraphicFramePr>
            <a:graphicFrameLocks noGrp="1"/>
          </p:cNvGraphicFramePr>
          <p:nvPr>
            <p:extLst>
              <p:ext uri="{D42A27DB-BD31-4B8C-83A1-F6EECF244321}">
                <p14:modId xmlns:p14="http://schemas.microsoft.com/office/powerpoint/2010/main" val="1747296404"/>
              </p:ext>
            </p:extLst>
          </p:nvPr>
        </p:nvGraphicFramePr>
        <p:xfrm>
          <a:off x="119334" y="809329"/>
          <a:ext cx="12049380" cy="5912313"/>
        </p:xfrm>
        <a:graphic>
          <a:graphicData uri="http://schemas.openxmlformats.org/drawingml/2006/table">
            <a:tbl>
              <a:tblPr firstRow="1" firstCol="1" bandRow="1"/>
              <a:tblGrid>
                <a:gridCol w="8815116"/>
                <a:gridCol w="3234264"/>
              </a:tblGrid>
              <a:tr h="5912313">
                <a:tc>
                  <a:txBody>
                    <a:bodyPr/>
                    <a:lstStyle/>
                    <a:p>
                      <a:pPr>
                        <a:lnSpc>
                          <a:spcPct val="107000"/>
                        </a:lnSpc>
                        <a:spcAft>
                          <a:spcPts val="0"/>
                        </a:spcAft>
                      </a:pPr>
                      <a:r>
                        <a:rPr lang="ru-RU" sz="1600" b="1" kern="1200" dirty="0" smtClean="0">
                          <a:solidFill>
                            <a:srgbClr val="002060"/>
                          </a:solidFill>
                          <a:latin typeface="+mn-lt"/>
                          <a:ea typeface="+mn-ea"/>
                          <a:cs typeface="+mn-cs"/>
                        </a:rPr>
                        <a:t>Организовать реализацию сетевых образовательных программ:</a:t>
                      </a:r>
                    </a:p>
                    <a:p>
                      <a:pPr>
                        <a:lnSpc>
                          <a:spcPct val="107000"/>
                        </a:lnSpc>
                        <a:spcAft>
                          <a:spcPts val="0"/>
                        </a:spcAft>
                      </a:pPr>
                      <a:r>
                        <a:rPr lang="ru-RU" sz="1600" b="1" kern="1200" dirty="0" smtClean="0">
                          <a:solidFill>
                            <a:srgbClr val="002060"/>
                          </a:solidFill>
                          <a:latin typeface="+mn-lt"/>
                          <a:ea typeface="+mn-ea"/>
                          <a:cs typeface="+mn-cs"/>
                        </a:rPr>
                        <a:t>-направленность на создание образовательного пространства, востребованного социумом, которое позволяет развиваться ребенку в разных творческих областях;</a:t>
                      </a:r>
                    </a:p>
                    <a:p>
                      <a:pPr>
                        <a:lnSpc>
                          <a:spcPct val="107000"/>
                        </a:lnSpc>
                        <a:spcAft>
                          <a:spcPts val="0"/>
                        </a:spcAft>
                      </a:pPr>
                      <a:r>
                        <a:rPr lang="ru-RU" sz="1600" b="1" kern="1200" dirty="0" smtClean="0">
                          <a:solidFill>
                            <a:srgbClr val="002060"/>
                          </a:solidFill>
                          <a:latin typeface="+mn-lt"/>
                          <a:ea typeface="+mn-ea"/>
                          <a:cs typeface="+mn-cs"/>
                        </a:rPr>
                        <a:t>-сквозной характер программы, включающей в себя комплекс модулей - краткосрочных (на одну учебную четверть) образовательных программ, значительно отличающихся друг от друга, в том числе по разным направленностям;</a:t>
                      </a:r>
                    </a:p>
                    <a:p>
                      <a:pPr>
                        <a:lnSpc>
                          <a:spcPct val="107000"/>
                        </a:lnSpc>
                        <a:spcAft>
                          <a:spcPts val="0"/>
                        </a:spcAft>
                      </a:pPr>
                      <a:r>
                        <a:rPr lang="ru-RU" sz="1600" b="1" kern="1200" dirty="0" smtClean="0">
                          <a:solidFill>
                            <a:srgbClr val="002060"/>
                          </a:solidFill>
                          <a:latin typeface="+mn-lt"/>
                          <a:ea typeface="+mn-ea"/>
                          <a:cs typeface="+mn-cs"/>
                        </a:rPr>
                        <a:t>-предоставление возможности обучения по индивидуальному учебному плану, индивидуальной образовательной траектории обучающихся;</a:t>
                      </a:r>
                    </a:p>
                    <a:p>
                      <a:pPr>
                        <a:lnSpc>
                          <a:spcPct val="107000"/>
                        </a:lnSpc>
                        <a:spcAft>
                          <a:spcPts val="0"/>
                        </a:spcAft>
                      </a:pPr>
                      <a:r>
                        <a:rPr lang="ru-RU" sz="1600" b="1" kern="1200" dirty="0" smtClean="0">
                          <a:solidFill>
                            <a:srgbClr val="002060"/>
                          </a:solidFill>
                          <a:latin typeface="+mn-lt"/>
                          <a:ea typeface="+mn-ea"/>
                          <a:cs typeface="+mn-cs"/>
                        </a:rPr>
                        <a:t>-направленность на </a:t>
                      </a:r>
                      <a:r>
                        <a:rPr lang="ru-RU" sz="1600" b="1" kern="1200" dirty="0" err="1" smtClean="0">
                          <a:solidFill>
                            <a:srgbClr val="002060"/>
                          </a:solidFill>
                          <a:latin typeface="+mn-lt"/>
                          <a:ea typeface="+mn-ea"/>
                          <a:cs typeface="+mn-cs"/>
                        </a:rPr>
                        <a:t>допрофессиональное</a:t>
                      </a:r>
                      <a:r>
                        <a:rPr lang="ru-RU" sz="1600" b="1" kern="1200" dirty="0" smtClean="0">
                          <a:solidFill>
                            <a:srgbClr val="002060"/>
                          </a:solidFill>
                          <a:latin typeface="+mn-lt"/>
                          <a:ea typeface="+mn-ea"/>
                          <a:cs typeface="+mn-cs"/>
                        </a:rPr>
                        <a:t> образование и профессиональный выбор детей, вовлечение их в организацию социально-профессиональных проб за счет использования возможностей различных организаций;</a:t>
                      </a:r>
                    </a:p>
                    <a:p>
                      <a:pPr>
                        <a:lnSpc>
                          <a:spcPct val="107000"/>
                        </a:lnSpc>
                        <a:spcAft>
                          <a:spcPts val="0"/>
                        </a:spcAft>
                      </a:pPr>
                      <a:r>
                        <a:rPr lang="ru-RU" sz="1600" b="1" kern="1200" dirty="0" smtClean="0">
                          <a:solidFill>
                            <a:srgbClr val="002060"/>
                          </a:solidFill>
                          <a:latin typeface="+mn-lt"/>
                          <a:ea typeface="+mn-ea"/>
                          <a:cs typeface="+mn-cs"/>
                        </a:rPr>
                        <a:t>-организация профессионального обучения учащихся 10-11-х классов в школе или ПОО;</a:t>
                      </a:r>
                    </a:p>
                    <a:p>
                      <a:pPr>
                        <a:lnSpc>
                          <a:spcPct val="107000"/>
                        </a:lnSpc>
                        <a:spcAft>
                          <a:spcPts val="0"/>
                        </a:spcAft>
                      </a:pPr>
                      <a:r>
                        <a:rPr lang="ru-RU" sz="1600" b="1" kern="1200" dirty="0" smtClean="0">
                          <a:solidFill>
                            <a:srgbClr val="002060"/>
                          </a:solidFill>
                          <a:latin typeface="+mn-lt"/>
                          <a:ea typeface="+mn-ea"/>
                          <a:cs typeface="+mn-cs"/>
                        </a:rPr>
                        <a:t>-</a:t>
                      </a:r>
                      <a:r>
                        <a:rPr lang="ru-RU" sz="1450" b="1" kern="1200" dirty="0" smtClean="0">
                          <a:solidFill>
                            <a:srgbClr val="002060"/>
                          </a:solidFill>
                          <a:latin typeface="+mn-lt"/>
                          <a:ea typeface="+mn-ea"/>
                          <a:cs typeface="+mn-cs"/>
                        </a:rPr>
                        <a:t>создание условий для организации широкой практики за пределами учреждения (на базе вузов, ПОО, учреждений культуры, спорта, предприятий, бизнес-сообществ и др.), позволяющей осваивать и совершенствовать мастерство в выбранном виде деятельности;</a:t>
                      </a:r>
                    </a:p>
                    <a:p>
                      <a:pPr>
                        <a:lnSpc>
                          <a:spcPct val="107000"/>
                        </a:lnSpc>
                        <a:spcAft>
                          <a:spcPts val="0"/>
                        </a:spcAft>
                      </a:pPr>
                      <a:r>
                        <a:rPr lang="ru-RU" sz="1450" b="1" kern="1200" dirty="0" smtClean="0">
                          <a:solidFill>
                            <a:srgbClr val="002060"/>
                          </a:solidFill>
                          <a:latin typeface="+mn-lt"/>
                          <a:ea typeface="+mn-ea"/>
                          <a:cs typeface="+mn-cs"/>
                        </a:rPr>
                        <a:t>-привлечение узких специалистов, студентов, а также взаимообмен педагогов школ, ОДО и других учреждений;</a:t>
                      </a:r>
                    </a:p>
                    <a:p>
                      <a:pPr>
                        <a:lnSpc>
                          <a:spcPct val="107000"/>
                        </a:lnSpc>
                        <a:spcAft>
                          <a:spcPts val="0"/>
                        </a:spcAft>
                      </a:pPr>
                      <a:r>
                        <a:rPr lang="ru-RU" sz="1450" b="1" kern="1200" dirty="0" smtClean="0">
                          <a:solidFill>
                            <a:srgbClr val="002060"/>
                          </a:solidFill>
                          <a:latin typeface="+mn-lt"/>
                          <a:ea typeface="+mn-ea"/>
                          <a:cs typeface="+mn-cs"/>
                        </a:rPr>
                        <a:t>-обеспечение активной вовлеченности и включенности обучающихся в подготовку и проведение игровой и досуговой деятельности;</a:t>
                      </a:r>
                    </a:p>
                    <a:p>
                      <a:pPr>
                        <a:lnSpc>
                          <a:spcPct val="107000"/>
                        </a:lnSpc>
                        <a:spcAft>
                          <a:spcPts val="0"/>
                        </a:spcAft>
                      </a:pPr>
                      <a:r>
                        <a:rPr lang="ru-RU" sz="1450" b="1" kern="1200" dirty="0" smtClean="0">
                          <a:solidFill>
                            <a:srgbClr val="002060"/>
                          </a:solidFill>
                          <a:latin typeface="+mn-lt"/>
                          <a:ea typeface="+mn-ea"/>
                          <a:cs typeface="+mn-cs"/>
                        </a:rPr>
                        <a:t> -наличие деятельности по психолого-педагогическому сопровождению дополнительного образования на основе выявления их индивидуальных особенностей, склонностей, способностей, интересов;</a:t>
                      </a:r>
                    </a:p>
                    <a:p>
                      <a:pPr>
                        <a:lnSpc>
                          <a:spcPct val="107000"/>
                        </a:lnSpc>
                        <a:spcAft>
                          <a:spcPts val="0"/>
                        </a:spcAft>
                      </a:pPr>
                      <a:r>
                        <a:rPr lang="ru-RU" sz="1450" b="1" kern="1200" dirty="0" smtClean="0">
                          <a:solidFill>
                            <a:srgbClr val="002060"/>
                          </a:solidFill>
                          <a:latin typeface="+mn-lt"/>
                          <a:ea typeface="+mn-ea"/>
                          <a:cs typeface="+mn-cs"/>
                        </a:rPr>
                        <a:t>-направленность на решение задачи успешной социализации обучающихся и др.</a:t>
                      </a:r>
                    </a:p>
                  </a:txBody>
                  <a:tcPr marL="53662" marR="536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285750">
                        <a:lnSpc>
                          <a:spcPct val="107000"/>
                        </a:lnSpc>
                        <a:spcAft>
                          <a:spcPts val="0"/>
                        </a:spcAft>
                        <a:buFont typeface="Wingdings" panose="05000000000000000000" pitchFamily="2" charset="2"/>
                        <a:buChar char="ü"/>
                      </a:pPr>
                      <a:r>
                        <a:rPr lang="ru-RU" sz="1450" b="1" kern="1200" dirty="0" smtClean="0">
                          <a:solidFill>
                            <a:srgbClr val="002060"/>
                          </a:solidFill>
                          <a:latin typeface="+mn-lt"/>
                          <a:ea typeface="+mn-ea"/>
                          <a:cs typeface="+mn-cs"/>
                        </a:rPr>
                        <a:t>Создание МТ условий для удовлетворения выявленных запросов путем организации сотрудничества с социальными партнерами, участие школы в грантах и т.д.</a:t>
                      </a:r>
                    </a:p>
                    <a:p>
                      <a:pPr>
                        <a:lnSpc>
                          <a:spcPct val="107000"/>
                        </a:lnSpc>
                        <a:spcAft>
                          <a:spcPts val="0"/>
                        </a:spcAft>
                      </a:pPr>
                      <a:r>
                        <a:rPr lang="ru-RU" sz="1450" b="1" kern="1200" dirty="0" smtClean="0">
                          <a:solidFill>
                            <a:srgbClr val="002060"/>
                          </a:solidFill>
                          <a:latin typeface="+mn-lt"/>
                          <a:ea typeface="+mn-ea"/>
                          <a:cs typeface="+mn-cs"/>
                        </a:rPr>
                        <a:t>Выбор учебно-методических комплексов/комплектов, обеспечивающих реализацию образовательных программ соответствующих программе развития школы и запросам потребителей.</a:t>
                      </a:r>
                    </a:p>
                    <a:p>
                      <a:pPr marL="285750" indent="-285750">
                        <a:lnSpc>
                          <a:spcPct val="107000"/>
                        </a:lnSpc>
                        <a:spcAft>
                          <a:spcPts val="0"/>
                        </a:spcAft>
                        <a:buFont typeface="Wingdings" panose="05000000000000000000" pitchFamily="2" charset="2"/>
                        <a:buChar char="ü"/>
                      </a:pPr>
                      <a:r>
                        <a:rPr lang="ru-RU" sz="1450" b="1" kern="1200" dirty="0" smtClean="0">
                          <a:solidFill>
                            <a:srgbClr val="002060"/>
                          </a:solidFill>
                          <a:latin typeface="+mn-lt"/>
                          <a:ea typeface="+mn-ea"/>
                          <a:cs typeface="+mn-cs"/>
                        </a:rPr>
                        <a:t>Разработка программы воспитания, соответствующей задачам перехода школы в режим эффективного развития.</a:t>
                      </a:r>
                    </a:p>
                    <a:p>
                      <a:pPr>
                        <a:lnSpc>
                          <a:spcPct val="107000"/>
                        </a:lnSpc>
                        <a:spcAft>
                          <a:spcPts val="0"/>
                        </a:spcAft>
                      </a:pPr>
                      <a:r>
                        <a:rPr lang="ru-RU" sz="1450" b="1" kern="1200" dirty="0" smtClean="0">
                          <a:solidFill>
                            <a:srgbClr val="002060"/>
                          </a:solidFill>
                          <a:latin typeface="+mn-lt"/>
                          <a:ea typeface="+mn-ea"/>
                          <a:cs typeface="+mn-cs"/>
                        </a:rPr>
                        <a:t>Руководящие работники школы </a:t>
                      </a:r>
                      <a:r>
                        <a:rPr lang="ru-RU" sz="1300" b="1" kern="1200" dirty="0" smtClean="0">
                          <a:solidFill>
                            <a:srgbClr val="002060"/>
                          </a:solidFill>
                          <a:latin typeface="+mn-lt"/>
                          <a:ea typeface="+mn-ea"/>
                          <a:cs typeface="+mn-cs"/>
                        </a:rPr>
                        <a:t>- оценка уровня </a:t>
                      </a:r>
                      <a:r>
                        <a:rPr lang="ru-RU" sz="1300" b="1" kern="1200" dirty="0" err="1" smtClean="0">
                          <a:solidFill>
                            <a:srgbClr val="002060"/>
                          </a:solidFill>
                          <a:latin typeface="+mn-lt"/>
                          <a:ea typeface="+mn-ea"/>
                          <a:cs typeface="+mn-cs"/>
                        </a:rPr>
                        <a:t>сформированности</a:t>
                      </a:r>
                      <a:r>
                        <a:rPr lang="ru-RU" sz="1300" b="1" kern="1200" dirty="0" smtClean="0">
                          <a:solidFill>
                            <a:srgbClr val="002060"/>
                          </a:solidFill>
                          <a:latin typeface="+mn-lt"/>
                          <a:ea typeface="+mn-ea"/>
                          <a:cs typeface="+mn-cs"/>
                        </a:rPr>
                        <a:t> управленческих компетенций, выявление управленческих дефицитов, </a:t>
                      </a:r>
                    </a:p>
                    <a:p>
                      <a:pPr>
                        <a:lnSpc>
                          <a:spcPct val="107000"/>
                        </a:lnSpc>
                        <a:spcAft>
                          <a:spcPts val="0"/>
                        </a:spcAft>
                      </a:pPr>
                      <a:r>
                        <a:rPr lang="ru-RU" sz="1300" b="1" kern="1200" dirty="0" smtClean="0">
                          <a:solidFill>
                            <a:srgbClr val="002060"/>
                          </a:solidFill>
                          <a:latin typeface="+mn-lt"/>
                          <a:ea typeface="+mn-ea"/>
                          <a:cs typeface="+mn-cs"/>
                        </a:rPr>
                        <a:t>- КПК, помощь Муниципального Наставнического центра, наставника, куратора ШНОР.</a:t>
                      </a:r>
                    </a:p>
                  </a:txBody>
                  <a:tcPr marL="53662" marR="536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90595156"/>
      </p:ext>
    </p:extLst>
  </p:cSld>
  <p:clrMapOvr>
    <a:masterClrMapping/>
  </p:clrMapOvr>
  <p:transition spd="med">
    <p:pull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27448" y="0"/>
            <a:ext cx="11041267" cy="495300"/>
          </a:xfrm>
          <a:solidFill>
            <a:schemeClr val="accent1">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a:solidFill>
                  <a:prstClr val="white"/>
                </a:solidFill>
                <a:latin typeface="Arial" panose="020B0604020202020204" pitchFamily="34" charset="0"/>
                <a:cs typeface="Arial" panose="020B0604020202020204" pitchFamily="34" charset="0"/>
              </a:rPr>
              <a:t>8.Низкий уровень дисциплины в классе</a:t>
            </a:r>
            <a:r>
              <a:rPr lang="ru-RU" sz="2400" b="1" dirty="0" smtClean="0">
                <a:solidFill>
                  <a:prstClr val="white"/>
                </a:solidFill>
                <a:latin typeface="Arial" panose="020B0604020202020204" pitchFamily="34" charset="0"/>
                <a:cs typeface="Arial" panose="020B0604020202020204" pitchFamily="34" charset="0"/>
              </a:rPr>
              <a:t>. Рекомендуемые меры</a:t>
            </a:r>
            <a:endParaRPr lang="ru-RU" sz="2400" b="1" dirty="0">
              <a:solidFill>
                <a:prstClr val="white"/>
              </a:solidFill>
              <a:latin typeface="Arial" panose="020B0604020202020204" pitchFamily="34" charset="0"/>
              <a:cs typeface="Arial" panose="020B0604020202020204" pitchFamily="34" charset="0"/>
            </a:endParaRPr>
          </a:p>
        </p:txBody>
      </p:sp>
      <p:pic>
        <p:nvPicPr>
          <p:cNvPr id="5" name="Picture 2" descr="http://iro23.ru/sites/all/themes/Plasma/images/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9336" y="1"/>
            <a:ext cx="537889" cy="53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Таблица 2"/>
          <p:cNvGraphicFramePr>
            <a:graphicFrameLocks noGrp="1"/>
          </p:cNvGraphicFramePr>
          <p:nvPr>
            <p:extLst>
              <p:ext uri="{D42A27DB-BD31-4B8C-83A1-F6EECF244321}">
                <p14:modId xmlns:p14="http://schemas.microsoft.com/office/powerpoint/2010/main" val="1838375194"/>
              </p:ext>
            </p:extLst>
          </p:nvPr>
        </p:nvGraphicFramePr>
        <p:xfrm>
          <a:off x="76200" y="538839"/>
          <a:ext cx="11987486" cy="6359652"/>
        </p:xfrm>
        <a:graphic>
          <a:graphicData uri="http://schemas.openxmlformats.org/drawingml/2006/table">
            <a:tbl>
              <a:tblPr firstRow="1" firstCol="1" bandRow="1"/>
              <a:tblGrid>
                <a:gridCol w="10477500"/>
                <a:gridCol w="1509986"/>
              </a:tblGrid>
              <a:tr h="5654040">
                <a:tc>
                  <a:txBody>
                    <a:bodyPr/>
                    <a:lstStyle/>
                    <a:p>
                      <a:pPr>
                        <a:lnSpc>
                          <a:spcPct val="107000"/>
                        </a:lnSpc>
                        <a:spcAft>
                          <a:spcPts val="0"/>
                        </a:spcAft>
                      </a:pPr>
                      <a:r>
                        <a:rPr lang="ru-RU" sz="1500" b="1" kern="1200" dirty="0" smtClean="0">
                          <a:solidFill>
                            <a:srgbClr val="002060"/>
                          </a:solidFill>
                          <a:latin typeface="+mn-lt"/>
                          <a:ea typeface="+mn-ea"/>
                          <a:cs typeface="+mn-cs"/>
                        </a:rPr>
                        <a:t>Коллегиально обсудить и принять педагогическим коллективом правила/памятку проведения урока, в том числе:</a:t>
                      </a:r>
                    </a:p>
                    <a:p>
                      <a:pPr marL="285750" indent="-285750">
                        <a:lnSpc>
                          <a:spcPct val="107000"/>
                        </a:lnSpc>
                        <a:spcAft>
                          <a:spcPts val="0"/>
                        </a:spcAft>
                        <a:buFont typeface="Wingdings" panose="05000000000000000000" pitchFamily="2" charset="2"/>
                        <a:buChar char="ü"/>
                      </a:pPr>
                      <a:r>
                        <a:rPr lang="ru-RU" sz="1500" b="1" kern="1200" dirty="0" smtClean="0">
                          <a:solidFill>
                            <a:srgbClr val="002060"/>
                          </a:solidFill>
                          <a:latin typeface="+mn-lt"/>
                          <a:ea typeface="+mn-ea"/>
                          <a:cs typeface="+mn-cs"/>
                        </a:rPr>
                        <a:t>Сделать урок интересным, удержать внимание детей – это показатель мастерства. Учитель должен строго структурировать урок, разнообразить методы и средства проведения урока. </a:t>
                      </a:r>
                    </a:p>
                    <a:p>
                      <a:pPr marL="285750" indent="-285750">
                        <a:lnSpc>
                          <a:spcPct val="107000"/>
                        </a:lnSpc>
                        <a:spcAft>
                          <a:spcPts val="0"/>
                        </a:spcAft>
                        <a:buFont typeface="Wingdings" panose="05000000000000000000" pitchFamily="2" charset="2"/>
                        <a:buChar char="ü"/>
                      </a:pPr>
                      <a:r>
                        <a:rPr lang="ru-RU" sz="1500" b="1" kern="1200" dirty="0" smtClean="0">
                          <a:solidFill>
                            <a:srgbClr val="002060"/>
                          </a:solidFill>
                          <a:latin typeface="+mn-lt"/>
                          <a:ea typeface="+mn-ea"/>
                          <a:cs typeface="+mn-cs"/>
                        </a:rPr>
                        <a:t>Учитель должен уважать личность ребёнка, налаживать отношения с детьми. Не допускать унизительных слов и действий по отношению к слабым учащимся.  Действия учителя должны иметь четкую направленность и нести смысловую нагрузку. Если учащиеся заметят, что учитель не знает, что дальше делать или чем заниматься на уроке, дисциплина будет утеряна. </a:t>
                      </a:r>
                    </a:p>
                    <a:p>
                      <a:pPr marL="285750" indent="-285750">
                        <a:lnSpc>
                          <a:spcPct val="107000"/>
                        </a:lnSpc>
                        <a:spcAft>
                          <a:spcPts val="0"/>
                        </a:spcAft>
                        <a:buFont typeface="Wingdings" panose="05000000000000000000" pitchFamily="2" charset="2"/>
                        <a:buChar char="ü"/>
                      </a:pPr>
                      <a:r>
                        <a:rPr lang="ru-RU" sz="1500" b="1" kern="1200" dirty="0" smtClean="0">
                          <a:solidFill>
                            <a:srgbClr val="002060"/>
                          </a:solidFill>
                          <a:latin typeface="+mn-lt"/>
                          <a:ea typeface="+mn-ea"/>
                          <a:cs typeface="+mn-cs"/>
                        </a:rPr>
                        <a:t>Подсказывать ученикам, как себя вести. Учитель может завести традицию выставлять оценки за поведение после каждого урока и поддерживать связь с родителями проблемных школьников. </a:t>
                      </a:r>
                    </a:p>
                    <a:p>
                      <a:pPr marL="285750" indent="-285750">
                        <a:lnSpc>
                          <a:spcPct val="107000"/>
                        </a:lnSpc>
                        <a:spcAft>
                          <a:spcPts val="0"/>
                        </a:spcAft>
                        <a:buFont typeface="Wingdings" panose="05000000000000000000" pitchFamily="2" charset="2"/>
                        <a:buChar char="ü"/>
                      </a:pPr>
                      <a:r>
                        <a:rPr lang="ru-RU" sz="1500" b="1" kern="1200" dirty="0" smtClean="0">
                          <a:solidFill>
                            <a:srgbClr val="002060"/>
                          </a:solidFill>
                          <a:latin typeface="+mn-lt"/>
                          <a:ea typeface="+mn-ea"/>
                          <a:cs typeface="+mn-cs"/>
                        </a:rPr>
                        <a:t>Использовать эффективнее пространство класса, посадить детей за парты так, чтобы исключить негативное поведение, разговоры, отвлечения от учебного материала. Благодарить учеников за хорошее поведение. Объяснять школьникам, как плохое поведение влияет на результат обучения. </a:t>
                      </a:r>
                    </a:p>
                    <a:p>
                      <a:pPr marL="285750" indent="-285750">
                        <a:lnSpc>
                          <a:spcPct val="107000"/>
                        </a:lnSpc>
                        <a:spcAft>
                          <a:spcPts val="0"/>
                        </a:spcAft>
                        <a:buFont typeface="Wingdings" panose="05000000000000000000" pitchFamily="2" charset="2"/>
                        <a:buChar char="ü"/>
                      </a:pPr>
                      <a:r>
                        <a:rPr lang="ru-RU" sz="1500" b="1" kern="1200" dirty="0" smtClean="0">
                          <a:solidFill>
                            <a:srgbClr val="002060"/>
                          </a:solidFill>
                          <a:latin typeface="+mn-lt"/>
                          <a:ea typeface="+mn-ea"/>
                          <a:cs typeface="+mn-cs"/>
                        </a:rPr>
                        <a:t>Не отвлекаться от урока. Искать различные методы, подходы, способы повышения уровня заинтересованности учащихся в учебном процессе. Если в классе существует внутренний конфликт, мешающий проведению учебного процесса, необходимо подключить психолога, классного руководителя. Отличная дисциплина на занятии является следствием хороших взаимоотношений между педагогом и школьниками. Учитель должен относиться к учащимся тактично, уважать их достоинство, а школьники - не позволять себе бестактного поведения. </a:t>
                      </a:r>
                    </a:p>
                    <a:p>
                      <a:pPr marL="285750" indent="-285750">
                        <a:lnSpc>
                          <a:spcPct val="107000"/>
                        </a:lnSpc>
                        <a:spcAft>
                          <a:spcPts val="0"/>
                        </a:spcAft>
                        <a:buFont typeface="Wingdings" panose="05000000000000000000" pitchFamily="2" charset="2"/>
                        <a:buChar char="ü"/>
                      </a:pPr>
                      <a:r>
                        <a:rPr lang="ru-RU" sz="1500" b="1" kern="1200" dirty="0" smtClean="0">
                          <a:solidFill>
                            <a:srgbClr val="002060"/>
                          </a:solidFill>
                          <a:latin typeface="+mn-lt"/>
                          <a:ea typeface="+mn-ea"/>
                          <a:cs typeface="+mn-cs"/>
                        </a:rPr>
                        <a:t>Быть последовательным в своих правилах. Обращаться к родителям и администрации школы только в экстренных случаях. Лучше всего налаживать взаимоотношения с детьми в неформальной обстановке. Учитель должен стараться создать позитивное отношение к предмету, повысить самоуважение каждого ученика, стимулировать внимание. Преподавателю нужно постоянно помнить о том, чтобы содержание занятия должно совпадать с интересами школьников.</a:t>
                      </a:r>
                    </a:p>
                    <a:p>
                      <a:pPr marL="285750" indent="-285750">
                        <a:lnSpc>
                          <a:spcPct val="107000"/>
                        </a:lnSpc>
                        <a:spcAft>
                          <a:spcPts val="0"/>
                        </a:spcAft>
                        <a:buFont typeface="Wingdings" panose="05000000000000000000" pitchFamily="2" charset="2"/>
                        <a:buChar char="ü"/>
                      </a:pPr>
                      <a:r>
                        <a:rPr lang="ru-RU" sz="1500" b="1" kern="1200" dirty="0" smtClean="0">
                          <a:solidFill>
                            <a:srgbClr val="002060"/>
                          </a:solidFill>
                          <a:latin typeface="+mn-lt"/>
                          <a:ea typeface="+mn-ea"/>
                          <a:cs typeface="+mn-cs"/>
                        </a:rPr>
                        <a:t>Учителю необходимо своевременно выявлять </a:t>
                      </a:r>
                      <a:r>
                        <a:rPr lang="ru-RU" sz="1500" b="1" kern="1200" dirty="0" err="1" smtClean="0">
                          <a:solidFill>
                            <a:srgbClr val="002060"/>
                          </a:solidFill>
                          <a:latin typeface="+mn-lt"/>
                          <a:ea typeface="+mn-ea"/>
                          <a:cs typeface="+mn-cs"/>
                        </a:rPr>
                        <a:t>буллинг</a:t>
                      </a:r>
                      <a:r>
                        <a:rPr lang="ru-RU" sz="1500" b="1" kern="1200" dirty="0" smtClean="0">
                          <a:solidFill>
                            <a:srgbClr val="002060"/>
                          </a:solidFill>
                          <a:latin typeface="+mn-lt"/>
                          <a:ea typeface="+mn-ea"/>
                          <a:cs typeface="+mn-cs"/>
                        </a:rPr>
                        <a:t> в классе. Педагогу-психологу (учителю) изучить и </a:t>
                      </a:r>
                      <a:r>
                        <a:rPr lang="ru-RU" sz="1500" b="1" kern="1200" dirty="0" err="1" smtClean="0">
                          <a:solidFill>
                            <a:srgbClr val="002060"/>
                          </a:solidFill>
                          <a:latin typeface="+mn-lt"/>
                          <a:ea typeface="+mn-ea"/>
                          <a:cs typeface="+mn-cs"/>
                        </a:rPr>
                        <a:t>проанализиро</a:t>
                      </a:r>
                      <a:r>
                        <a:rPr lang="ru-RU" sz="1500" b="1" kern="1200" dirty="0" smtClean="0">
                          <a:solidFill>
                            <a:srgbClr val="002060"/>
                          </a:solidFill>
                          <a:latin typeface="+mn-lt"/>
                          <a:ea typeface="+mn-ea"/>
                          <a:cs typeface="+mn-cs"/>
                        </a:rPr>
                        <a:t>- </a:t>
                      </a:r>
                      <a:r>
                        <a:rPr lang="ru-RU" sz="1500" b="1" kern="1200" dirty="0" err="1" smtClean="0">
                          <a:solidFill>
                            <a:srgbClr val="002060"/>
                          </a:solidFill>
                          <a:latin typeface="+mn-lt"/>
                          <a:ea typeface="+mn-ea"/>
                          <a:cs typeface="+mn-cs"/>
                        </a:rPr>
                        <a:t>вать</a:t>
                      </a:r>
                      <a:r>
                        <a:rPr lang="ru-RU" sz="1500" b="1" kern="1200" dirty="0" smtClean="0">
                          <a:solidFill>
                            <a:srgbClr val="002060"/>
                          </a:solidFill>
                          <a:latin typeface="+mn-lt"/>
                          <a:ea typeface="+mn-ea"/>
                          <a:cs typeface="+mn-cs"/>
                        </a:rPr>
                        <a:t> подоплеку данного явления в каждом конкретном случае то, на чем основываются издевательства в ученической среде. Выявить причины, мотивы участвующих сторон, определить степень вовлеченности в конфликт жертвы и агрессоров и оказать им социальную, психологическую и педагогическую помощь, дать рекомендации родителям.</a:t>
                      </a:r>
                    </a:p>
                  </a:txBody>
                  <a:tcPr marL="53662" marR="536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500" b="1" kern="1200" dirty="0" smtClean="0">
                          <a:solidFill>
                            <a:srgbClr val="002060"/>
                          </a:solidFill>
                          <a:latin typeface="+mn-lt"/>
                          <a:ea typeface="+mn-ea"/>
                          <a:cs typeface="+mn-cs"/>
                        </a:rPr>
                        <a:t>Введение формирующего оценивания</a:t>
                      </a:r>
                    </a:p>
                    <a:p>
                      <a:pPr>
                        <a:lnSpc>
                          <a:spcPct val="107000"/>
                        </a:lnSpc>
                        <a:spcAft>
                          <a:spcPts val="0"/>
                        </a:spcAft>
                      </a:pPr>
                      <a:endParaRPr lang="ru-RU" sz="1500" b="1" kern="1200" dirty="0" smtClean="0">
                        <a:solidFill>
                          <a:srgbClr val="002060"/>
                        </a:solidFill>
                        <a:latin typeface="+mn-lt"/>
                        <a:ea typeface="+mn-ea"/>
                        <a:cs typeface="+mn-cs"/>
                      </a:endParaRPr>
                    </a:p>
                    <a:p>
                      <a:pPr>
                        <a:lnSpc>
                          <a:spcPct val="107000"/>
                        </a:lnSpc>
                        <a:spcAft>
                          <a:spcPts val="0"/>
                        </a:spcAft>
                      </a:pPr>
                      <a:r>
                        <a:rPr lang="ru-RU" sz="1500" b="1" kern="1200" dirty="0" smtClean="0">
                          <a:solidFill>
                            <a:srgbClr val="002060"/>
                          </a:solidFill>
                          <a:latin typeface="+mn-lt"/>
                          <a:ea typeface="+mn-ea"/>
                          <a:cs typeface="+mn-cs"/>
                        </a:rPr>
                        <a:t>Организация профильного обучения по востребованным профилям</a:t>
                      </a:r>
                    </a:p>
                    <a:p>
                      <a:pPr>
                        <a:lnSpc>
                          <a:spcPct val="107000"/>
                        </a:lnSpc>
                        <a:spcAft>
                          <a:spcPts val="0"/>
                        </a:spcAft>
                      </a:pPr>
                      <a:endParaRPr lang="ru-RU" sz="1500" b="1" kern="1200" dirty="0" smtClean="0">
                        <a:solidFill>
                          <a:srgbClr val="002060"/>
                        </a:solidFill>
                        <a:latin typeface="+mn-lt"/>
                        <a:ea typeface="+mn-ea"/>
                        <a:cs typeface="+mn-cs"/>
                      </a:endParaRPr>
                    </a:p>
                    <a:p>
                      <a:pPr>
                        <a:lnSpc>
                          <a:spcPct val="107000"/>
                        </a:lnSpc>
                        <a:spcAft>
                          <a:spcPts val="0"/>
                        </a:spcAft>
                      </a:pPr>
                      <a:r>
                        <a:rPr lang="ru-RU" sz="1500" b="1" kern="1200" dirty="0" smtClean="0">
                          <a:solidFill>
                            <a:srgbClr val="002060"/>
                          </a:solidFill>
                          <a:latin typeface="+mn-lt"/>
                          <a:ea typeface="+mn-ea"/>
                          <a:cs typeface="+mn-cs"/>
                        </a:rPr>
                        <a:t>Формирование эффективных учебных планов на уровне среднего общего образования</a:t>
                      </a:r>
                    </a:p>
                    <a:p>
                      <a:pPr>
                        <a:lnSpc>
                          <a:spcPct val="107000"/>
                        </a:lnSpc>
                        <a:spcAft>
                          <a:spcPts val="0"/>
                        </a:spcAft>
                      </a:pPr>
                      <a:endParaRPr lang="ru-RU" sz="1500" b="1" kern="1200" dirty="0" smtClean="0">
                        <a:solidFill>
                          <a:srgbClr val="002060"/>
                        </a:solidFill>
                        <a:latin typeface="+mn-lt"/>
                        <a:ea typeface="+mn-ea"/>
                        <a:cs typeface="+mn-cs"/>
                      </a:endParaRPr>
                    </a:p>
                    <a:p>
                      <a:pPr>
                        <a:lnSpc>
                          <a:spcPct val="107000"/>
                        </a:lnSpc>
                        <a:spcAft>
                          <a:spcPts val="0"/>
                        </a:spcAft>
                      </a:pPr>
                      <a:r>
                        <a:rPr lang="ru-RU" sz="1500" b="1" kern="1200" dirty="0" smtClean="0">
                          <a:solidFill>
                            <a:srgbClr val="002060"/>
                          </a:solidFill>
                          <a:latin typeface="+mn-lt"/>
                          <a:ea typeface="+mn-ea"/>
                          <a:cs typeface="+mn-cs"/>
                        </a:rPr>
                        <a:t>Пересмотр правил внутреннего распорядка и техники безопасности</a:t>
                      </a:r>
                    </a:p>
                    <a:p>
                      <a:pPr>
                        <a:lnSpc>
                          <a:spcPct val="107000"/>
                        </a:lnSpc>
                        <a:spcAft>
                          <a:spcPts val="0"/>
                        </a:spcAft>
                      </a:pPr>
                      <a:endParaRPr lang="ru-RU" sz="1600" b="1" kern="1200" dirty="0" smtClean="0">
                        <a:solidFill>
                          <a:srgbClr val="002060"/>
                        </a:solidFill>
                        <a:latin typeface="+mn-lt"/>
                        <a:ea typeface="+mn-ea"/>
                        <a:cs typeface="+mn-cs"/>
                      </a:endParaRPr>
                    </a:p>
                  </a:txBody>
                  <a:tcPr marL="53662" marR="536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44324885"/>
      </p:ext>
    </p:extLst>
  </p:cSld>
  <p:clrMapOvr>
    <a:masterClrMapping/>
  </p:clrMapOvr>
  <p:transition spd="med">
    <p:pull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27448" y="0"/>
            <a:ext cx="11041267" cy="676275"/>
          </a:xfrm>
          <a:solidFill>
            <a:schemeClr val="accent1">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a:solidFill>
                  <a:prstClr val="white"/>
                </a:solidFill>
                <a:latin typeface="Arial" panose="020B0604020202020204" pitchFamily="34" charset="0"/>
                <a:cs typeface="Arial" panose="020B0604020202020204" pitchFamily="34" charset="0"/>
              </a:rPr>
              <a:t>9.Высокая доля обучающихся с рисками учебной </a:t>
            </a:r>
            <a:r>
              <a:rPr lang="ru-RU" sz="2400" b="1" dirty="0" err="1">
                <a:solidFill>
                  <a:prstClr val="white"/>
                </a:solidFill>
                <a:latin typeface="Arial" panose="020B0604020202020204" pitchFamily="34" charset="0"/>
                <a:cs typeface="Arial" panose="020B0604020202020204" pitchFamily="34" charset="0"/>
              </a:rPr>
              <a:t>неуспешности</a:t>
            </a:r>
            <a:r>
              <a:rPr lang="ru-RU" sz="2400" b="1" dirty="0">
                <a:solidFill>
                  <a:prstClr val="white"/>
                </a:solidFill>
                <a:latin typeface="Arial" panose="020B0604020202020204" pitchFamily="34" charset="0"/>
                <a:cs typeface="Arial" panose="020B0604020202020204" pitchFamily="34" charset="0"/>
              </a:rPr>
              <a:t>. </a:t>
            </a:r>
            <a:r>
              <a:rPr lang="ru-RU" sz="2400" b="1" dirty="0" smtClean="0">
                <a:solidFill>
                  <a:prstClr val="white"/>
                </a:solidFill>
                <a:latin typeface="Arial" panose="020B0604020202020204" pitchFamily="34" charset="0"/>
                <a:cs typeface="Arial" panose="020B0604020202020204" pitchFamily="34" charset="0"/>
              </a:rPr>
              <a:t>Рекомендуемые меры</a:t>
            </a:r>
            <a:endParaRPr lang="ru-RU" sz="2400" b="1" dirty="0">
              <a:solidFill>
                <a:prstClr val="white"/>
              </a:solidFill>
              <a:latin typeface="Arial" panose="020B0604020202020204" pitchFamily="34" charset="0"/>
              <a:cs typeface="Arial" panose="020B0604020202020204" pitchFamily="34" charset="0"/>
            </a:endParaRPr>
          </a:p>
        </p:txBody>
      </p:sp>
      <p:pic>
        <p:nvPicPr>
          <p:cNvPr id="5" name="Picture 2" descr="http://iro23.ru/sites/all/themes/Plasma/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336" y="0"/>
            <a:ext cx="585514" cy="586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Таблица 2"/>
          <p:cNvGraphicFramePr>
            <a:graphicFrameLocks noGrp="1"/>
          </p:cNvGraphicFramePr>
          <p:nvPr>
            <p:extLst>
              <p:ext uri="{D42A27DB-BD31-4B8C-83A1-F6EECF244321}">
                <p14:modId xmlns:p14="http://schemas.microsoft.com/office/powerpoint/2010/main" val="1801395189"/>
              </p:ext>
            </p:extLst>
          </p:nvPr>
        </p:nvGraphicFramePr>
        <p:xfrm>
          <a:off x="119336" y="960121"/>
          <a:ext cx="11828823" cy="5654040"/>
        </p:xfrm>
        <a:graphic>
          <a:graphicData uri="http://schemas.openxmlformats.org/drawingml/2006/table">
            <a:tbl>
              <a:tblPr firstRow="1" firstCol="1" bandRow="1"/>
              <a:tblGrid>
                <a:gridCol w="9119914"/>
                <a:gridCol w="2708909"/>
              </a:tblGrid>
              <a:tr h="5654040">
                <a:tc>
                  <a:txBody>
                    <a:bodyPr/>
                    <a:lstStyle/>
                    <a:p>
                      <a:pPr marL="285750" indent="-285750">
                        <a:lnSpc>
                          <a:spcPct val="107000"/>
                        </a:lnSpc>
                        <a:spcAft>
                          <a:spcPts val="0"/>
                        </a:spcAft>
                        <a:buFont typeface="Wingdings" panose="05000000000000000000" pitchFamily="2" charset="2"/>
                        <a:buChar char="ü"/>
                      </a:pPr>
                      <a:r>
                        <a:rPr lang="ru-RU" sz="1550" b="1" kern="1200" dirty="0" smtClean="0">
                          <a:solidFill>
                            <a:srgbClr val="002060"/>
                          </a:solidFill>
                          <a:latin typeface="+mn-lt"/>
                          <a:ea typeface="+mn-ea"/>
                          <a:cs typeface="+mn-cs"/>
                        </a:rPr>
                        <a:t>Организация психологической поддержки учащихся. Мотивация на успех и результат. </a:t>
                      </a:r>
                    </a:p>
                    <a:p>
                      <a:pPr marL="285750" indent="-285750">
                        <a:lnSpc>
                          <a:spcPct val="107000"/>
                        </a:lnSpc>
                        <a:spcAft>
                          <a:spcPts val="0"/>
                        </a:spcAft>
                        <a:buFont typeface="Wingdings" panose="05000000000000000000" pitchFamily="2" charset="2"/>
                        <a:buChar char="ü"/>
                      </a:pPr>
                      <a:r>
                        <a:rPr lang="ru-RU" sz="1550" b="1" kern="1200" dirty="0" smtClean="0">
                          <a:solidFill>
                            <a:srgbClr val="002060"/>
                          </a:solidFill>
                          <a:latin typeface="+mn-lt"/>
                          <a:ea typeface="+mn-ea"/>
                          <a:cs typeface="+mn-cs"/>
                        </a:rPr>
                        <a:t>Повышение самооценки, через участие в предметных конкурсах, фестивалях. Уверенность в своих силах в учебе связать не только с успеваемостью учащихся, но и с их дальнейшей профессиональной ориентацией и выбором учебного заведения для продолжения обучения.</a:t>
                      </a:r>
                    </a:p>
                    <a:p>
                      <a:pPr marL="285750" indent="-285750">
                        <a:lnSpc>
                          <a:spcPct val="107000"/>
                        </a:lnSpc>
                        <a:spcAft>
                          <a:spcPts val="0"/>
                        </a:spcAft>
                        <a:buFont typeface="Wingdings" panose="05000000000000000000" pitchFamily="2" charset="2"/>
                        <a:buChar char="ü"/>
                      </a:pPr>
                      <a:r>
                        <a:rPr lang="ru-RU" sz="1550" b="1" kern="1200" dirty="0" smtClean="0">
                          <a:solidFill>
                            <a:srgbClr val="002060"/>
                          </a:solidFill>
                          <a:latin typeface="+mn-lt"/>
                          <a:ea typeface="+mn-ea"/>
                          <a:cs typeface="+mn-cs"/>
                        </a:rPr>
                        <a:t>Школа может организовать непосредственное знакомство с миром профессий, благодаря программам профориентации, особенно если они включают опыт работы на реальном рабочем месте. </a:t>
                      </a:r>
                    </a:p>
                    <a:p>
                      <a:pPr marL="285750" indent="-285750">
                        <a:lnSpc>
                          <a:spcPct val="107000"/>
                        </a:lnSpc>
                        <a:spcAft>
                          <a:spcPts val="0"/>
                        </a:spcAft>
                        <a:buFont typeface="Wingdings" panose="05000000000000000000" pitchFamily="2" charset="2"/>
                        <a:buChar char="ü"/>
                      </a:pPr>
                      <a:r>
                        <a:rPr lang="ru-RU" sz="1550" b="1" kern="1200" dirty="0" smtClean="0">
                          <a:solidFill>
                            <a:srgbClr val="002060"/>
                          </a:solidFill>
                          <a:latin typeface="+mn-lt"/>
                          <a:ea typeface="+mn-ea"/>
                          <a:cs typeface="+mn-cs"/>
                        </a:rPr>
                        <a:t>Внедрение в школе предпрофессионального профильного обучения через создание </a:t>
                      </a:r>
                      <a:r>
                        <a:rPr lang="ru-RU" sz="1550" b="1" kern="1200" dirty="0" err="1" smtClean="0">
                          <a:solidFill>
                            <a:srgbClr val="002060"/>
                          </a:solidFill>
                          <a:latin typeface="+mn-lt"/>
                          <a:ea typeface="+mn-ea"/>
                          <a:cs typeface="+mn-cs"/>
                        </a:rPr>
                        <a:t>агроклассов</a:t>
                      </a:r>
                      <a:r>
                        <a:rPr lang="ru-RU" sz="1550" b="1" kern="1200" dirty="0" smtClean="0">
                          <a:solidFill>
                            <a:srgbClr val="002060"/>
                          </a:solidFill>
                          <a:latin typeface="+mn-lt"/>
                          <a:ea typeface="+mn-ea"/>
                          <a:cs typeface="+mn-cs"/>
                        </a:rPr>
                        <a:t>, медицинских и инженерных профильных групп и т.д.  </a:t>
                      </a:r>
                    </a:p>
                    <a:p>
                      <a:pPr marL="285750" indent="-285750">
                        <a:lnSpc>
                          <a:spcPct val="107000"/>
                        </a:lnSpc>
                        <a:spcAft>
                          <a:spcPts val="0"/>
                        </a:spcAft>
                        <a:buFont typeface="Wingdings" panose="05000000000000000000" pitchFamily="2" charset="2"/>
                        <a:buChar char="ü"/>
                      </a:pPr>
                      <a:r>
                        <a:rPr lang="ru-RU" sz="1550" b="1" kern="1200" dirty="0" smtClean="0">
                          <a:solidFill>
                            <a:srgbClr val="002060"/>
                          </a:solidFill>
                          <a:latin typeface="+mn-lt"/>
                          <a:ea typeface="+mn-ea"/>
                          <a:cs typeface="+mn-cs"/>
                        </a:rPr>
                        <a:t>Эффективнее использовать </a:t>
                      </a:r>
                      <a:r>
                        <a:rPr lang="ru-RU" sz="1550" b="1" kern="1200" dirty="0" err="1" smtClean="0">
                          <a:solidFill>
                            <a:srgbClr val="002060"/>
                          </a:solidFill>
                          <a:latin typeface="+mn-lt"/>
                          <a:ea typeface="+mn-ea"/>
                          <a:cs typeface="+mn-cs"/>
                        </a:rPr>
                        <a:t>профориентационные</a:t>
                      </a:r>
                      <a:r>
                        <a:rPr lang="ru-RU" sz="1550" b="1" kern="1200" dirty="0" smtClean="0">
                          <a:solidFill>
                            <a:srgbClr val="002060"/>
                          </a:solidFill>
                          <a:latin typeface="+mn-lt"/>
                          <a:ea typeface="+mn-ea"/>
                          <a:cs typeface="+mn-cs"/>
                        </a:rPr>
                        <a:t> мероприятия, направленные на самоопределение школьников. </a:t>
                      </a:r>
                    </a:p>
                    <a:p>
                      <a:pPr marL="285750" indent="-285750">
                        <a:lnSpc>
                          <a:spcPct val="107000"/>
                        </a:lnSpc>
                        <a:spcAft>
                          <a:spcPts val="0"/>
                        </a:spcAft>
                        <a:buFont typeface="Wingdings" panose="05000000000000000000" pitchFamily="2" charset="2"/>
                        <a:buChar char="ü"/>
                      </a:pPr>
                      <a:r>
                        <a:rPr lang="ru-RU" sz="1550" b="1" kern="1200" dirty="0" smtClean="0">
                          <a:solidFill>
                            <a:srgbClr val="002060"/>
                          </a:solidFill>
                          <a:latin typeface="+mn-lt"/>
                          <a:ea typeface="+mn-ea"/>
                          <a:cs typeface="+mn-cs"/>
                        </a:rPr>
                        <a:t>Привлечение к работе успешных выпускников, родителей, проведение бесед, индивидуальных консультаций. </a:t>
                      </a:r>
                    </a:p>
                    <a:p>
                      <a:pPr marL="285750" indent="-285750">
                        <a:lnSpc>
                          <a:spcPct val="107000"/>
                        </a:lnSpc>
                        <a:spcAft>
                          <a:spcPts val="0"/>
                        </a:spcAft>
                        <a:buFont typeface="Wingdings" panose="05000000000000000000" pitchFamily="2" charset="2"/>
                        <a:buChar char="ü"/>
                      </a:pPr>
                      <a:r>
                        <a:rPr lang="ru-RU" sz="1550" b="1" kern="1200" dirty="0" smtClean="0">
                          <a:solidFill>
                            <a:srgbClr val="002060"/>
                          </a:solidFill>
                          <a:latin typeface="+mn-lt"/>
                          <a:ea typeface="+mn-ea"/>
                          <a:cs typeface="+mn-cs"/>
                        </a:rPr>
                        <a:t>Участие в он-</a:t>
                      </a:r>
                      <a:r>
                        <a:rPr lang="ru-RU" sz="1550" b="1" kern="1200" dirty="0" err="1" smtClean="0">
                          <a:solidFill>
                            <a:srgbClr val="002060"/>
                          </a:solidFill>
                          <a:latin typeface="+mn-lt"/>
                          <a:ea typeface="+mn-ea"/>
                          <a:cs typeface="+mn-cs"/>
                        </a:rPr>
                        <a:t>лайн</a:t>
                      </a:r>
                      <a:r>
                        <a:rPr lang="ru-RU" sz="1550" b="1" kern="1200" dirty="0" smtClean="0">
                          <a:solidFill>
                            <a:srgbClr val="002060"/>
                          </a:solidFill>
                          <a:latin typeface="+mn-lt"/>
                          <a:ea typeface="+mn-ea"/>
                          <a:cs typeface="+mn-cs"/>
                        </a:rPr>
                        <a:t> трансляциях, проводимых в дни открытых дверей ВУЗами и </a:t>
                      </a:r>
                      <a:r>
                        <a:rPr lang="ru-RU" sz="1550" b="1" kern="1200" dirty="0" err="1" smtClean="0">
                          <a:solidFill>
                            <a:srgbClr val="002060"/>
                          </a:solidFill>
                          <a:latin typeface="+mn-lt"/>
                          <a:ea typeface="+mn-ea"/>
                          <a:cs typeface="+mn-cs"/>
                        </a:rPr>
                        <a:t>СУЗами</a:t>
                      </a:r>
                      <a:r>
                        <a:rPr lang="ru-RU" sz="1550" b="1" kern="1200" dirty="0" smtClean="0">
                          <a:solidFill>
                            <a:srgbClr val="002060"/>
                          </a:solidFill>
                          <a:latin typeface="+mn-lt"/>
                          <a:ea typeface="+mn-ea"/>
                          <a:cs typeface="+mn-cs"/>
                        </a:rPr>
                        <a:t>. </a:t>
                      </a:r>
                    </a:p>
                    <a:p>
                      <a:pPr marL="285750" indent="-285750">
                        <a:lnSpc>
                          <a:spcPct val="107000"/>
                        </a:lnSpc>
                        <a:spcAft>
                          <a:spcPts val="0"/>
                        </a:spcAft>
                        <a:buFont typeface="Wingdings" panose="05000000000000000000" pitchFamily="2" charset="2"/>
                        <a:buChar char="ü"/>
                      </a:pPr>
                      <a:r>
                        <a:rPr lang="ru-RU" sz="1550" b="1" kern="1200" dirty="0" smtClean="0">
                          <a:solidFill>
                            <a:srgbClr val="002060"/>
                          </a:solidFill>
                          <a:latin typeface="+mn-lt"/>
                          <a:ea typeface="+mn-ea"/>
                          <a:cs typeface="+mn-cs"/>
                        </a:rPr>
                        <a:t>Организация посещения школьниками технологических производств, предприятий, офисов учреждений, знакомство с профессиями. </a:t>
                      </a:r>
                    </a:p>
                    <a:p>
                      <a:pPr marL="285750" indent="-285750">
                        <a:lnSpc>
                          <a:spcPct val="107000"/>
                        </a:lnSpc>
                        <a:spcAft>
                          <a:spcPts val="0"/>
                        </a:spcAft>
                        <a:buFont typeface="Wingdings" panose="05000000000000000000" pitchFamily="2" charset="2"/>
                        <a:buChar char="ü"/>
                      </a:pPr>
                      <a:r>
                        <a:rPr lang="ru-RU" sz="1550" b="1" kern="1200" dirty="0" smtClean="0">
                          <a:solidFill>
                            <a:srgbClr val="002060"/>
                          </a:solidFill>
                          <a:latin typeface="+mn-lt"/>
                          <a:ea typeface="+mn-ea"/>
                          <a:cs typeface="+mn-cs"/>
                        </a:rPr>
                        <a:t>Организация образовательных путешествий, с целью посещения </a:t>
                      </a:r>
                      <a:r>
                        <a:rPr lang="ru-RU" sz="1550" b="1" kern="1200" dirty="0" err="1" smtClean="0">
                          <a:solidFill>
                            <a:srgbClr val="002060"/>
                          </a:solidFill>
                          <a:latin typeface="+mn-lt"/>
                          <a:ea typeface="+mn-ea"/>
                          <a:cs typeface="+mn-cs"/>
                        </a:rPr>
                        <a:t>экодеревень</a:t>
                      </a:r>
                      <a:r>
                        <a:rPr lang="ru-RU" sz="1550" b="1" kern="1200" dirty="0" smtClean="0">
                          <a:solidFill>
                            <a:srgbClr val="002060"/>
                          </a:solidFill>
                          <a:latin typeface="+mn-lt"/>
                          <a:ea typeface="+mn-ea"/>
                          <a:cs typeface="+mn-cs"/>
                        </a:rPr>
                        <a:t>, электростанций, автозаводов и т.д.</a:t>
                      </a:r>
                    </a:p>
                    <a:p>
                      <a:pPr marL="285750" indent="-285750">
                        <a:lnSpc>
                          <a:spcPct val="107000"/>
                        </a:lnSpc>
                        <a:spcAft>
                          <a:spcPts val="0"/>
                        </a:spcAft>
                        <a:buFont typeface="Wingdings" panose="05000000000000000000" pitchFamily="2" charset="2"/>
                        <a:buChar char="ü"/>
                      </a:pPr>
                      <a:r>
                        <a:rPr lang="ru-RU" sz="1550" b="1" kern="1200" dirty="0" smtClean="0">
                          <a:solidFill>
                            <a:srgbClr val="002060"/>
                          </a:solidFill>
                          <a:latin typeface="+mn-lt"/>
                          <a:ea typeface="+mn-ea"/>
                          <a:cs typeface="+mn-cs"/>
                        </a:rPr>
                        <a:t>Создание банка данных детей, находящихся в сложных социальных условиях для отслеживания индивидуального развития каждого трудного ребенка; выстраивания индивидуального сопровождения обучающегося.</a:t>
                      </a:r>
                    </a:p>
                  </a:txBody>
                  <a:tcPr marL="53662" marR="536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550" b="1" kern="1200" dirty="0" smtClean="0">
                          <a:solidFill>
                            <a:srgbClr val="002060"/>
                          </a:solidFill>
                          <a:latin typeface="+mn-lt"/>
                          <a:ea typeface="+mn-ea"/>
                          <a:cs typeface="+mn-cs"/>
                        </a:rPr>
                        <a:t>Введение формирующего оценивания.</a:t>
                      </a:r>
                    </a:p>
                    <a:p>
                      <a:pPr>
                        <a:lnSpc>
                          <a:spcPct val="107000"/>
                        </a:lnSpc>
                        <a:spcAft>
                          <a:spcPts val="0"/>
                        </a:spcAft>
                      </a:pPr>
                      <a:endParaRPr lang="ru-RU" sz="1550" b="1" kern="1200" dirty="0" smtClean="0">
                        <a:solidFill>
                          <a:srgbClr val="002060"/>
                        </a:solidFill>
                        <a:latin typeface="+mn-lt"/>
                        <a:ea typeface="+mn-ea"/>
                        <a:cs typeface="+mn-cs"/>
                      </a:endParaRPr>
                    </a:p>
                    <a:p>
                      <a:pPr>
                        <a:lnSpc>
                          <a:spcPct val="107000"/>
                        </a:lnSpc>
                        <a:spcAft>
                          <a:spcPts val="0"/>
                        </a:spcAft>
                      </a:pPr>
                      <a:r>
                        <a:rPr lang="ru-RU" sz="1550" b="1" kern="1200" dirty="0" smtClean="0">
                          <a:solidFill>
                            <a:srgbClr val="002060"/>
                          </a:solidFill>
                          <a:latin typeface="+mn-lt"/>
                          <a:ea typeface="+mn-ea"/>
                          <a:cs typeface="+mn-cs"/>
                        </a:rPr>
                        <a:t>Внесение изменений в </a:t>
                      </a:r>
                    </a:p>
                    <a:p>
                      <a:pPr>
                        <a:lnSpc>
                          <a:spcPct val="107000"/>
                        </a:lnSpc>
                        <a:spcAft>
                          <a:spcPts val="0"/>
                        </a:spcAft>
                      </a:pPr>
                      <a:r>
                        <a:rPr lang="ru-RU" sz="1550" b="1" kern="1200" dirty="0" smtClean="0">
                          <a:solidFill>
                            <a:srgbClr val="002060"/>
                          </a:solidFill>
                          <a:latin typeface="+mn-lt"/>
                          <a:ea typeface="+mn-ea"/>
                          <a:cs typeface="+mn-cs"/>
                        </a:rPr>
                        <a:t>-положение о </a:t>
                      </a:r>
                      <a:r>
                        <a:rPr lang="ru-RU" sz="1550" b="1" kern="1200" dirty="0" err="1" smtClean="0">
                          <a:solidFill>
                            <a:srgbClr val="002060"/>
                          </a:solidFill>
                          <a:latin typeface="+mn-lt"/>
                          <a:ea typeface="+mn-ea"/>
                          <a:cs typeface="+mn-cs"/>
                        </a:rPr>
                        <a:t>внутришкольной</a:t>
                      </a:r>
                      <a:r>
                        <a:rPr lang="ru-RU" sz="1550" b="1" kern="1200" dirty="0" smtClean="0">
                          <a:solidFill>
                            <a:srgbClr val="002060"/>
                          </a:solidFill>
                          <a:latin typeface="+mn-lt"/>
                          <a:ea typeface="+mn-ea"/>
                          <a:cs typeface="+mn-cs"/>
                        </a:rPr>
                        <a:t> системе оценки качества образования,</a:t>
                      </a:r>
                    </a:p>
                    <a:p>
                      <a:pPr>
                        <a:lnSpc>
                          <a:spcPct val="107000"/>
                        </a:lnSpc>
                        <a:spcAft>
                          <a:spcPts val="0"/>
                        </a:spcAft>
                      </a:pPr>
                      <a:r>
                        <a:rPr lang="ru-RU" sz="1550" b="1" kern="1200" dirty="0" smtClean="0">
                          <a:solidFill>
                            <a:srgbClr val="002060"/>
                          </a:solidFill>
                          <a:latin typeface="+mn-lt"/>
                          <a:ea typeface="+mn-ea"/>
                          <a:cs typeface="+mn-cs"/>
                        </a:rPr>
                        <a:t>-текущем</a:t>
                      </a:r>
                      <a:r>
                        <a:rPr lang="ru-RU" sz="1550" b="1" kern="1200" baseline="0" dirty="0" smtClean="0">
                          <a:solidFill>
                            <a:srgbClr val="002060"/>
                          </a:solidFill>
                          <a:latin typeface="+mn-lt"/>
                          <a:ea typeface="+mn-ea"/>
                          <a:cs typeface="+mn-cs"/>
                        </a:rPr>
                        <a:t> контроле и промежуточной аттестации</a:t>
                      </a:r>
                      <a:r>
                        <a:rPr lang="ru-RU" sz="1550" b="1" kern="1200" dirty="0" smtClean="0">
                          <a:solidFill>
                            <a:srgbClr val="002060"/>
                          </a:solidFill>
                          <a:latin typeface="+mn-lt"/>
                          <a:ea typeface="+mn-ea"/>
                          <a:cs typeface="+mn-cs"/>
                        </a:rPr>
                        <a:t>.</a:t>
                      </a:r>
                    </a:p>
                    <a:p>
                      <a:pPr>
                        <a:lnSpc>
                          <a:spcPct val="107000"/>
                        </a:lnSpc>
                        <a:spcAft>
                          <a:spcPts val="0"/>
                        </a:spcAft>
                      </a:pPr>
                      <a:endParaRPr lang="ru-RU" sz="1550" b="1" kern="1200" dirty="0" smtClean="0">
                        <a:solidFill>
                          <a:srgbClr val="002060"/>
                        </a:solidFill>
                        <a:latin typeface="+mn-lt"/>
                        <a:ea typeface="+mn-ea"/>
                        <a:cs typeface="+mn-cs"/>
                      </a:endParaRPr>
                    </a:p>
                    <a:p>
                      <a:pPr>
                        <a:lnSpc>
                          <a:spcPct val="107000"/>
                        </a:lnSpc>
                        <a:spcAft>
                          <a:spcPts val="0"/>
                        </a:spcAft>
                      </a:pPr>
                      <a:r>
                        <a:rPr lang="ru-RU" sz="1550" b="1" kern="1200" dirty="0" smtClean="0">
                          <a:solidFill>
                            <a:srgbClr val="002060"/>
                          </a:solidFill>
                          <a:latin typeface="+mn-lt"/>
                          <a:ea typeface="+mn-ea"/>
                          <a:cs typeface="+mn-cs"/>
                        </a:rPr>
                        <a:t>Совершенствование рабочих программ и оценочных материалов для проведения текущего контроля и учета успеваемости обучающихся, промежуточной аттестации; оптимизация методов и приемов урочной и внеурочной деятельности.</a:t>
                      </a:r>
                    </a:p>
                  </a:txBody>
                  <a:tcPr marL="53662" marR="536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89928869"/>
      </p:ext>
    </p:extLst>
  </p:cSld>
  <p:clrMapOvr>
    <a:masterClrMapping/>
  </p:clrMapOvr>
  <p:transition spd="med">
    <p:pull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27448" y="0"/>
            <a:ext cx="11041267" cy="666750"/>
          </a:xfrm>
          <a:solidFill>
            <a:schemeClr val="accent1">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a:solidFill>
                  <a:prstClr val="white"/>
                </a:solidFill>
                <a:latin typeface="Arial" panose="020B0604020202020204" pitchFamily="34" charset="0"/>
                <a:cs typeface="Arial" panose="020B0604020202020204" pitchFamily="34" charset="0"/>
              </a:rPr>
              <a:t>9.Высокая доля обучающихся с рисками учебной </a:t>
            </a:r>
            <a:r>
              <a:rPr lang="ru-RU" sz="2400" b="1" dirty="0" err="1">
                <a:solidFill>
                  <a:prstClr val="white"/>
                </a:solidFill>
                <a:latin typeface="Arial" panose="020B0604020202020204" pitchFamily="34" charset="0"/>
                <a:cs typeface="Arial" panose="020B0604020202020204" pitchFamily="34" charset="0"/>
              </a:rPr>
              <a:t>неуспешности</a:t>
            </a:r>
            <a:r>
              <a:rPr lang="ru-RU" sz="2400" b="1" dirty="0">
                <a:solidFill>
                  <a:prstClr val="white"/>
                </a:solidFill>
                <a:latin typeface="Arial" panose="020B0604020202020204" pitchFamily="34" charset="0"/>
                <a:cs typeface="Arial" panose="020B0604020202020204" pitchFamily="34" charset="0"/>
              </a:rPr>
              <a:t>. </a:t>
            </a:r>
            <a:r>
              <a:rPr lang="ru-RU" sz="2400" b="1" dirty="0" smtClean="0">
                <a:solidFill>
                  <a:prstClr val="white"/>
                </a:solidFill>
                <a:latin typeface="Arial" panose="020B0604020202020204" pitchFamily="34" charset="0"/>
                <a:cs typeface="Arial" panose="020B0604020202020204" pitchFamily="34" charset="0"/>
              </a:rPr>
              <a:t>Рекомендуемые меры</a:t>
            </a:r>
            <a:endParaRPr lang="ru-RU" sz="2400" b="1" dirty="0">
              <a:solidFill>
                <a:prstClr val="white"/>
              </a:solidFill>
              <a:latin typeface="Arial" panose="020B0604020202020204" pitchFamily="34" charset="0"/>
              <a:cs typeface="Arial" panose="020B0604020202020204" pitchFamily="34" charset="0"/>
            </a:endParaRPr>
          </a:p>
        </p:txBody>
      </p:sp>
      <p:pic>
        <p:nvPicPr>
          <p:cNvPr id="5" name="Picture 2" descr="http://iro23.ru/sites/all/themes/Plasma/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336" y="0"/>
            <a:ext cx="585514" cy="586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Таблица 2"/>
          <p:cNvGraphicFramePr>
            <a:graphicFrameLocks noGrp="1"/>
          </p:cNvGraphicFramePr>
          <p:nvPr>
            <p:extLst>
              <p:ext uri="{D42A27DB-BD31-4B8C-83A1-F6EECF244321}">
                <p14:modId xmlns:p14="http://schemas.microsoft.com/office/powerpoint/2010/main" val="1870223260"/>
              </p:ext>
            </p:extLst>
          </p:nvPr>
        </p:nvGraphicFramePr>
        <p:xfrm>
          <a:off x="119336" y="798196"/>
          <a:ext cx="11828823" cy="5812790"/>
        </p:xfrm>
        <a:graphic>
          <a:graphicData uri="http://schemas.openxmlformats.org/drawingml/2006/table">
            <a:tbl>
              <a:tblPr firstRow="1" firstCol="1" bandRow="1"/>
              <a:tblGrid>
                <a:gridCol w="9409675"/>
                <a:gridCol w="2419148"/>
              </a:tblGrid>
              <a:tr h="5654040">
                <a:tc>
                  <a:txBody>
                    <a:bodyPr/>
                    <a:lstStyle/>
                    <a:p>
                      <a:pPr marL="285750" indent="-285750">
                        <a:lnSpc>
                          <a:spcPct val="107000"/>
                        </a:lnSpc>
                        <a:spcAft>
                          <a:spcPts val="0"/>
                        </a:spcAft>
                        <a:buFont typeface="Wingdings" panose="05000000000000000000" pitchFamily="2" charset="2"/>
                        <a:buChar char="ü"/>
                      </a:pPr>
                      <a:r>
                        <a:rPr lang="ru-RU" sz="1550" b="1" kern="1200" dirty="0" smtClean="0">
                          <a:solidFill>
                            <a:srgbClr val="002060"/>
                          </a:solidFill>
                          <a:latin typeface="+mn-lt"/>
                          <a:ea typeface="+mn-ea"/>
                          <a:cs typeface="+mn-cs"/>
                        </a:rPr>
                        <a:t>Создание системы профилактических мер: разных форм и методов борьбы с детской безнадзорностью, наркоманией, алкоголизмом, преступностью; эффективная работа школьного Совета профилактики, психолого- педагогического консилиума, консультационного центра; проведение Дней здоровья, конкурсов творческих работ (рисунков, плакатов, сочинений); проведение акций «Я выбираю жизнь», «Закон обо мне и мне о законе»; организация телефонов доверия для подростков, почты доверия; проведение </a:t>
                      </a:r>
                      <a:r>
                        <a:rPr lang="ru-RU" sz="1550" b="1" kern="1200" dirty="0" err="1" smtClean="0">
                          <a:solidFill>
                            <a:srgbClr val="002060"/>
                          </a:solidFill>
                          <a:latin typeface="+mn-lt"/>
                          <a:ea typeface="+mn-ea"/>
                          <a:cs typeface="+mn-cs"/>
                        </a:rPr>
                        <a:t>тренинигов</a:t>
                      </a:r>
                      <a:r>
                        <a:rPr lang="ru-RU" sz="1550" b="1" kern="1200" dirty="0" smtClean="0">
                          <a:solidFill>
                            <a:srgbClr val="002060"/>
                          </a:solidFill>
                          <a:latin typeface="+mn-lt"/>
                          <a:ea typeface="+mn-ea"/>
                          <a:cs typeface="+mn-cs"/>
                        </a:rPr>
                        <a:t> уверенного поведения, школьных агитбригад «Сделай правильный выбор», спортивных праздников «Мой выбор – здоровое будущее» и др.</a:t>
                      </a:r>
                    </a:p>
                    <a:p>
                      <a:pPr marL="285750" indent="-285750">
                        <a:lnSpc>
                          <a:spcPct val="107000"/>
                        </a:lnSpc>
                        <a:spcAft>
                          <a:spcPts val="0"/>
                        </a:spcAft>
                        <a:buFont typeface="Wingdings" panose="05000000000000000000" pitchFamily="2" charset="2"/>
                        <a:buChar char="ü"/>
                      </a:pPr>
                      <a:r>
                        <a:rPr lang="ru-RU" sz="1550" b="1" kern="1200" dirty="0" smtClean="0">
                          <a:solidFill>
                            <a:srgbClr val="002060"/>
                          </a:solidFill>
                          <a:latin typeface="+mn-lt"/>
                          <a:ea typeface="+mn-ea"/>
                          <a:cs typeface="+mn-cs"/>
                        </a:rPr>
                        <a:t>Создание системы воспитательных мероприятий, направленных на формирование у детей и подростков мировоззренческих представлений об общечеловеческих ценностях.</a:t>
                      </a:r>
                    </a:p>
                    <a:p>
                      <a:pPr marL="285750" indent="-285750">
                        <a:lnSpc>
                          <a:spcPct val="107000"/>
                        </a:lnSpc>
                        <a:spcAft>
                          <a:spcPts val="0"/>
                        </a:spcAft>
                        <a:buFont typeface="Wingdings" panose="05000000000000000000" pitchFamily="2" charset="2"/>
                        <a:buChar char="ü"/>
                      </a:pPr>
                      <a:r>
                        <a:rPr lang="ru-RU" sz="1550" b="1" kern="1200" dirty="0" smtClean="0">
                          <a:solidFill>
                            <a:srgbClr val="002060"/>
                          </a:solidFill>
                          <a:latin typeface="+mn-lt"/>
                          <a:ea typeface="+mn-ea"/>
                          <a:cs typeface="+mn-cs"/>
                        </a:rPr>
                        <a:t>Создание системы школьного дополнительного образования для реализации творческих способностей каждого ребенка, начиная от уровня формирования интереса ребенка к какому-либо виду деятельности и кончая уровнем профессионально-ориентированной и научно-исследовательской деятельности.</a:t>
                      </a:r>
                    </a:p>
                    <a:p>
                      <a:pPr marL="285750" indent="-285750">
                        <a:lnSpc>
                          <a:spcPct val="107000"/>
                        </a:lnSpc>
                        <a:spcAft>
                          <a:spcPts val="0"/>
                        </a:spcAft>
                        <a:buFont typeface="Wingdings" panose="05000000000000000000" pitchFamily="2" charset="2"/>
                        <a:buChar char="ü"/>
                      </a:pPr>
                      <a:r>
                        <a:rPr lang="ru-RU" sz="1550" b="1" kern="1200" dirty="0" smtClean="0">
                          <a:solidFill>
                            <a:srgbClr val="002060"/>
                          </a:solidFill>
                          <a:latin typeface="+mn-lt"/>
                          <a:ea typeface="+mn-ea"/>
                          <a:cs typeface="+mn-cs"/>
                        </a:rPr>
                        <a:t>Реализация комплекса спортивных мероприятий: массовое вовлечение подростков и молодежи в активные занятия физической культурой и спортом; создание сети общедоступных молодежных спортивных клубов; организация в школе спортивных секций, кружков, туристических подходов.</a:t>
                      </a:r>
                    </a:p>
                    <a:p>
                      <a:pPr marL="285750" indent="-285750">
                        <a:lnSpc>
                          <a:spcPct val="107000"/>
                        </a:lnSpc>
                        <a:spcAft>
                          <a:spcPts val="0"/>
                        </a:spcAft>
                        <a:buFont typeface="Wingdings" panose="05000000000000000000" pitchFamily="2" charset="2"/>
                        <a:buChar char="ü"/>
                      </a:pPr>
                      <a:r>
                        <a:rPr lang="ru-RU" sz="1550" b="1" kern="1200" dirty="0" smtClean="0">
                          <a:solidFill>
                            <a:srgbClr val="002060"/>
                          </a:solidFill>
                          <a:latin typeface="+mn-lt"/>
                          <a:ea typeface="+mn-ea"/>
                          <a:cs typeface="+mn-cs"/>
                        </a:rPr>
                        <a:t>Организация уличных форм воспитательной, социально- педагогической работы по месту жительства: создание трудовых отрядов для подростков, спортивных клубов по месту жительства, формирование отрядов милосердия для оказания помощи пожилым и др.</a:t>
                      </a:r>
                    </a:p>
                    <a:p>
                      <a:pPr marL="285750" indent="-285750">
                        <a:lnSpc>
                          <a:spcPct val="107000"/>
                        </a:lnSpc>
                        <a:spcAft>
                          <a:spcPts val="0"/>
                        </a:spcAft>
                        <a:buFont typeface="Wingdings" panose="05000000000000000000" pitchFamily="2" charset="2"/>
                        <a:buChar char="ü"/>
                      </a:pPr>
                      <a:r>
                        <a:rPr lang="ru-RU" sz="1550" b="1" kern="1200" dirty="0" smtClean="0">
                          <a:solidFill>
                            <a:srgbClr val="002060"/>
                          </a:solidFill>
                          <a:latin typeface="+mn-lt"/>
                          <a:ea typeface="+mn-ea"/>
                          <a:cs typeface="+mn-cs"/>
                        </a:rPr>
                        <a:t>Внедрение технологии «социальных лифтов» в системе образования и при трудоустройстве для выпускников школы, оказавшихся в сложной социальной ситуации, в первую очередь, для детей-сирот и детей, оставшихся без попечения родителей; развитие и поддержку социально значимых детских, семейных и родительских инициатив, деятельности детских общественных объединений.</a:t>
                      </a:r>
                    </a:p>
                  </a:txBody>
                  <a:tcPr marL="53662" marR="536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500" b="1" kern="1200" dirty="0" smtClean="0">
                          <a:solidFill>
                            <a:srgbClr val="002060"/>
                          </a:solidFill>
                          <a:latin typeface="+mn-lt"/>
                          <a:ea typeface="+mn-ea"/>
                          <a:cs typeface="+mn-cs"/>
                        </a:rPr>
                        <a:t>Выявление выпускников начальной школы, нуждающихся в поддержке при обучении в основной школе, выпускников основной школы, нуждающихся в поддержке при продолжении обучения в средней школе.</a:t>
                      </a:r>
                    </a:p>
                    <a:p>
                      <a:pPr>
                        <a:lnSpc>
                          <a:spcPct val="107000"/>
                        </a:lnSpc>
                        <a:spcAft>
                          <a:spcPts val="0"/>
                        </a:spcAft>
                      </a:pPr>
                      <a:endParaRPr lang="ru-RU" sz="1000" b="1" kern="1200" dirty="0" smtClean="0">
                        <a:solidFill>
                          <a:srgbClr val="002060"/>
                        </a:solidFill>
                        <a:latin typeface="+mn-lt"/>
                        <a:ea typeface="+mn-ea"/>
                        <a:cs typeface="+mn-cs"/>
                      </a:endParaRPr>
                    </a:p>
                    <a:p>
                      <a:pPr>
                        <a:lnSpc>
                          <a:spcPct val="107000"/>
                        </a:lnSpc>
                        <a:spcAft>
                          <a:spcPts val="0"/>
                        </a:spcAft>
                      </a:pPr>
                      <a:r>
                        <a:rPr lang="ru-RU" sz="1500" b="1" kern="1200" dirty="0" smtClean="0">
                          <a:solidFill>
                            <a:srgbClr val="002060"/>
                          </a:solidFill>
                          <a:latin typeface="+mn-lt"/>
                          <a:ea typeface="+mn-ea"/>
                          <a:cs typeface="+mn-cs"/>
                        </a:rPr>
                        <a:t>Внесение</a:t>
                      </a:r>
                      <a:r>
                        <a:rPr lang="ru-RU" sz="1500" b="1" kern="1200" baseline="0" dirty="0" smtClean="0">
                          <a:solidFill>
                            <a:srgbClr val="002060"/>
                          </a:solidFill>
                          <a:latin typeface="+mn-lt"/>
                          <a:ea typeface="+mn-ea"/>
                          <a:cs typeface="+mn-cs"/>
                        </a:rPr>
                        <a:t> мероприятий программы развития в программу воспитания школы.</a:t>
                      </a:r>
                    </a:p>
                    <a:p>
                      <a:pPr>
                        <a:lnSpc>
                          <a:spcPct val="107000"/>
                        </a:lnSpc>
                        <a:spcAft>
                          <a:spcPts val="0"/>
                        </a:spcAft>
                      </a:pPr>
                      <a:endParaRPr lang="ru-RU" sz="1000" b="1" kern="1200" dirty="0" smtClean="0">
                        <a:solidFill>
                          <a:srgbClr val="002060"/>
                        </a:solidFill>
                        <a:latin typeface="+mn-lt"/>
                        <a:ea typeface="+mn-ea"/>
                        <a:cs typeface="+mn-cs"/>
                      </a:endParaRPr>
                    </a:p>
                    <a:p>
                      <a:pPr>
                        <a:lnSpc>
                          <a:spcPct val="107000"/>
                        </a:lnSpc>
                        <a:spcAft>
                          <a:spcPts val="0"/>
                        </a:spcAft>
                      </a:pPr>
                      <a:r>
                        <a:rPr lang="ru-RU" sz="1500" b="1" kern="1200" dirty="0" smtClean="0">
                          <a:solidFill>
                            <a:srgbClr val="002060"/>
                          </a:solidFill>
                          <a:latin typeface="+mn-lt"/>
                          <a:ea typeface="+mn-ea"/>
                          <a:cs typeface="+mn-cs"/>
                        </a:rPr>
                        <a:t>Изыскать возможности введения дополнительных штатных единиц заместителя директора по УВР, </a:t>
                      </a:r>
                      <a:r>
                        <a:rPr lang="ru-RU" sz="1500" b="1" kern="1200" dirty="0" err="1" smtClean="0">
                          <a:solidFill>
                            <a:srgbClr val="002060"/>
                          </a:solidFill>
                          <a:latin typeface="+mn-lt"/>
                          <a:ea typeface="+mn-ea"/>
                          <a:cs typeface="+mn-cs"/>
                        </a:rPr>
                        <a:t>тьютора</a:t>
                      </a:r>
                      <a:r>
                        <a:rPr lang="ru-RU" sz="1500" b="1" kern="1200" dirty="0" smtClean="0">
                          <a:solidFill>
                            <a:srgbClr val="002060"/>
                          </a:solidFill>
                          <a:latin typeface="+mn-lt"/>
                          <a:ea typeface="+mn-ea"/>
                          <a:cs typeface="+mn-cs"/>
                        </a:rPr>
                        <a:t> по работе с детьми с рисками образовательной </a:t>
                      </a:r>
                      <a:r>
                        <a:rPr lang="ru-RU" sz="1500" b="1" kern="1200" dirty="0" err="1" smtClean="0">
                          <a:solidFill>
                            <a:srgbClr val="002060"/>
                          </a:solidFill>
                          <a:latin typeface="+mn-lt"/>
                          <a:ea typeface="+mn-ea"/>
                          <a:cs typeface="+mn-cs"/>
                        </a:rPr>
                        <a:t>неуспешности</a:t>
                      </a:r>
                      <a:r>
                        <a:rPr lang="ru-RU" sz="1500" b="1" kern="1200" dirty="0" smtClean="0">
                          <a:solidFill>
                            <a:srgbClr val="002060"/>
                          </a:solidFill>
                          <a:latin typeface="+mn-lt"/>
                          <a:ea typeface="+mn-ea"/>
                          <a:cs typeface="+mn-cs"/>
                        </a:rPr>
                        <a:t>.</a:t>
                      </a:r>
                    </a:p>
                  </a:txBody>
                  <a:tcPr marL="53662" marR="536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59283897"/>
      </p:ext>
    </p:extLst>
  </p:cSld>
  <p:clrMapOvr>
    <a:masterClrMapping/>
  </p:clrMapOvr>
  <p:transition spd="med">
    <p:pull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27448" y="0"/>
            <a:ext cx="11041267" cy="685800"/>
          </a:xfrm>
          <a:solidFill>
            <a:schemeClr val="accent1">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a:solidFill>
                  <a:prstClr val="white"/>
                </a:solidFill>
                <a:latin typeface="Arial" panose="020B0604020202020204" pitchFamily="34" charset="0"/>
                <a:cs typeface="Arial" panose="020B0604020202020204" pitchFamily="34" charset="0"/>
              </a:rPr>
              <a:t>10.Низкий уровень вовлеченности родителей. </a:t>
            </a:r>
            <a:r>
              <a:rPr lang="ru-RU" sz="2400" b="1" dirty="0" smtClean="0">
                <a:solidFill>
                  <a:prstClr val="white"/>
                </a:solidFill>
                <a:latin typeface="Arial" panose="020B0604020202020204" pitchFamily="34" charset="0"/>
                <a:cs typeface="Arial" panose="020B0604020202020204" pitchFamily="34" charset="0"/>
              </a:rPr>
              <a:t>Рекомендуемые меры</a:t>
            </a:r>
            <a:endParaRPr lang="ru-RU" sz="2400" b="1" dirty="0">
              <a:solidFill>
                <a:prstClr val="white"/>
              </a:solidFill>
              <a:latin typeface="Arial" panose="020B0604020202020204" pitchFamily="34" charset="0"/>
              <a:cs typeface="Arial" panose="020B0604020202020204" pitchFamily="34" charset="0"/>
            </a:endParaRPr>
          </a:p>
        </p:txBody>
      </p:sp>
      <p:pic>
        <p:nvPicPr>
          <p:cNvPr id="5" name="Picture 2" descr="http://iro23.ru/sites/all/themes/Plasma/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337" y="44624"/>
            <a:ext cx="661714" cy="662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Таблица 2"/>
          <p:cNvGraphicFramePr>
            <a:graphicFrameLocks noGrp="1"/>
          </p:cNvGraphicFramePr>
          <p:nvPr>
            <p:extLst>
              <p:ext uri="{D42A27DB-BD31-4B8C-83A1-F6EECF244321}">
                <p14:modId xmlns:p14="http://schemas.microsoft.com/office/powerpoint/2010/main" val="2165556155"/>
              </p:ext>
            </p:extLst>
          </p:nvPr>
        </p:nvGraphicFramePr>
        <p:xfrm>
          <a:off x="143424" y="856805"/>
          <a:ext cx="11828823" cy="5829173"/>
        </p:xfrm>
        <a:graphic>
          <a:graphicData uri="http://schemas.openxmlformats.org/drawingml/2006/table">
            <a:tbl>
              <a:tblPr firstRow="1" firstCol="1" bandRow="1"/>
              <a:tblGrid>
                <a:gridCol w="8862739"/>
                <a:gridCol w="2966084"/>
              </a:tblGrid>
              <a:tr h="5654040">
                <a:tc>
                  <a:txBody>
                    <a:bodyPr/>
                    <a:lstStyle/>
                    <a:p>
                      <a:pPr marL="285750" indent="-285750">
                        <a:lnSpc>
                          <a:spcPct val="107000"/>
                        </a:lnSpc>
                        <a:spcAft>
                          <a:spcPts val="0"/>
                        </a:spcAft>
                        <a:buFont typeface="Wingdings" panose="05000000000000000000" pitchFamily="2" charset="2"/>
                        <a:buChar char="ü"/>
                      </a:pPr>
                      <a:r>
                        <a:rPr lang="ru-RU" sz="1550" b="1" kern="1200" dirty="0" smtClean="0">
                          <a:solidFill>
                            <a:srgbClr val="002060"/>
                          </a:solidFill>
                          <a:latin typeface="+mn-lt"/>
                          <a:ea typeface="+mn-ea"/>
                          <a:cs typeface="+mn-cs"/>
                        </a:rPr>
                        <a:t>Привлечение родителей к участию в общешкольных мероприятиях.</a:t>
                      </a:r>
                    </a:p>
                    <a:p>
                      <a:pPr marL="285750" indent="-285750">
                        <a:lnSpc>
                          <a:spcPct val="107000"/>
                        </a:lnSpc>
                        <a:spcAft>
                          <a:spcPts val="0"/>
                        </a:spcAft>
                        <a:buFont typeface="Wingdings" panose="05000000000000000000" pitchFamily="2" charset="2"/>
                        <a:buChar char="ü"/>
                      </a:pPr>
                      <a:r>
                        <a:rPr lang="ru-RU" sz="1550" b="1" kern="1200" dirty="0" smtClean="0">
                          <a:solidFill>
                            <a:srgbClr val="002060"/>
                          </a:solidFill>
                          <a:latin typeface="+mn-lt"/>
                          <a:ea typeface="+mn-ea"/>
                          <a:cs typeface="+mn-cs"/>
                        </a:rPr>
                        <a:t>Создание системы психолого-педагогической поддержки семьи и повышения педагогической компетентности родителей, психологического сопровождения развития ребенка в условиях семьи и образовательного учреждения: организация совместного досуга, праздников, акций, выставок, конкурсов, посиделок, игр социальных проектов, коллективно-творческих дел и т.д., а также реализация методов повышения экономической грамотности детей и родителей: беседы, кейсы, игры, мастер-классы, собрания, просветительские программы, методички, памятки и др.</a:t>
                      </a:r>
                    </a:p>
                    <a:p>
                      <a:pPr marL="285750" indent="-285750">
                        <a:lnSpc>
                          <a:spcPct val="107000"/>
                        </a:lnSpc>
                        <a:spcAft>
                          <a:spcPts val="0"/>
                        </a:spcAft>
                        <a:buFont typeface="Wingdings" panose="05000000000000000000" pitchFamily="2" charset="2"/>
                        <a:buChar char="ü"/>
                      </a:pPr>
                      <a:r>
                        <a:rPr lang="ru-RU" sz="1550" b="1" kern="1200" dirty="0" smtClean="0">
                          <a:solidFill>
                            <a:srgbClr val="002060"/>
                          </a:solidFill>
                          <a:latin typeface="+mn-lt"/>
                          <a:ea typeface="+mn-ea"/>
                          <a:cs typeface="+mn-cs"/>
                        </a:rPr>
                        <a:t>Работа родительских комитетов и объединений, вечера-встречи с интересными людьми;</a:t>
                      </a:r>
                    </a:p>
                    <a:p>
                      <a:pPr marL="285750" indent="-285750">
                        <a:lnSpc>
                          <a:spcPct val="107000"/>
                        </a:lnSpc>
                        <a:spcAft>
                          <a:spcPts val="0"/>
                        </a:spcAft>
                        <a:buFont typeface="Wingdings" panose="05000000000000000000" pitchFamily="2" charset="2"/>
                        <a:buChar char="ü"/>
                      </a:pPr>
                      <a:r>
                        <a:rPr lang="ru-RU" sz="1550" b="1" kern="1200" dirty="0" smtClean="0">
                          <a:solidFill>
                            <a:srgbClr val="002060"/>
                          </a:solidFill>
                          <a:latin typeface="+mn-lt"/>
                          <a:ea typeface="+mn-ea"/>
                          <a:cs typeface="+mn-cs"/>
                        </a:rPr>
                        <a:t>Традиционные и тематические мероприятия в течение года: творческие концерты и гастрольные туры, вечера отдыха; организация и выпуск родительской газеты и др.</a:t>
                      </a:r>
                    </a:p>
                    <a:p>
                      <a:pPr marL="285750" indent="-285750">
                        <a:lnSpc>
                          <a:spcPct val="107000"/>
                        </a:lnSpc>
                        <a:spcAft>
                          <a:spcPts val="0"/>
                        </a:spcAft>
                        <a:buFont typeface="Wingdings" panose="05000000000000000000" pitchFamily="2" charset="2"/>
                        <a:buChar char="ü"/>
                      </a:pPr>
                      <a:r>
                        <a:rPr lang="ru-RU" sz="1550" b="1" kern="1200" dirty="0" smtClean="0">
                          <a:solidFill>
                            <a:srgbClr val="002060"/>
                          </a:solidFill>
                          <a:latin typeface="+mn-lt"/>
                          <a:ea typeface="+mn-ea"/>
                          <a:cs typeface="+mn-cs"/>
                        </a:rPr>
                        <a:t>Обеспечение своевременного внесения информации и отметок в Электронный журнал.</a:t>
                      </a:r>
                    </a:p>
                    <a:p>
                      <a:pPr marL="285750" indent="-285750">
                        <a:lnSpc>
                          <a:spcPct val="107000"/>
                        </a:lnSpc>
                        <a:spcAft>
                          <a:spcPts val="0"/>
                        </a:spcAft>
                        <a:buFont typeface="Wingdings" panose="05000000000000000000" pitchFamily="2" charset="2"/>
                        <a:buChar char="ü"/>
                      </a:pPr>
                      <a:r>
                        <a:rPr lang="ru-RU" sz="1550" b="1" kern="1200" dirty="0" smtClean="0">
                          <a:solidFill>
                            <a:srgbClr val="002060"/>
                          </a:solidFill>
                          <a:latin typeface="+mn-lt"/>
                          <a:ea typeface="+mn-ea"/>
                          <a:cs typeface="+mn-cs"/>
                        </a:rPr>
                        <a:t>Создание для родителей на сайте школы и в </a:t>
                      </a:r>
                      <a:r>
                        <a:rPr lang="ru-RU" sz="1550" b="1" kern="1200" dirty="0" err="1" smtClean="0">
                          <a:solidFill>
                            <a:srgbClr val="002060"/>
                          </a:solidFill>
                          <a:latin typeface="+mn-lt"/>
                          <a:ea typeface="+mn-ea"/>
                          <a:cs typeface="+mn-cs"/>
                        </a:rPr>
                        <a:t>соц.сетях</a:t>
                      </a:r>
                      <a:r>
                        <a:rPr lang="ru-RU" sz="1550" b="1" kern="1200" dirty="0" smtClean="0">
                          <a:solidFill>
                            <a:srgbClr val="002060"/>
                          </a:solidFill>
                          <a:latin typeface="+mn-lt"/>
                          <a:ea typeface="+mn-ea"/>
                          <a:cs typeface="+mn-cs"/>
                        </a:rPr>
                        <a:t> странички по приемам поддержания учебной и социальной мотивации.</a:t>
                      </a:r>
                    </a:p>
                    <a:p>
                      <a:pPr marL="285750" indent="-285750">
                        <a:lnSpc>
                          <a:spcPct val="107000"/>
                        </a:lnSpc>
                        <a:spcAft>
                          <a:spcPts val="0"/>
                        </a:spcAft>
                        <a:buFont typeface="Wingdings" panose="05000000000000000000" pitchFamily="2" charset="2"/>
                        <a:buChar char="ü"/>
                      </a:pPr>
                      <a:r>
                        <a:rPr lang="ru-RU" sz="1550" b="1" kern="1200" dirty="0" smtClean="0">
                          <a:solidFill>
                            <a:srgbClr val="002060"/>
                          </a:solidFill>
                          <a:latin typeface="+mn-lt"/>
                          <a:ea typeface="+mn-ea"/>
                          <a:cs typeface="+mn-cs"/>
                        </a:rPr>
                        <a:t>Разработка плана работы с родителями с использованием новых активных и интерактивных форматов работы (например, фестиваль презентаций семейных проектов, совместные с родителями экскурсии выходного дня или </a:t>
                      </a:r>
                      <a:r>
                        <a:rPr lang="ru-RU" sz="1550" b="1" kern="1200" dirty="0" err="1" smtClean="0">
                          <a:solidFill>
                            <a:srgbClr val="002060"/>
                          </a:solidFill>
                          <a:latin typeface="+mn-lt"/>
                          <a:ea typeface="+mn-ea"/>
                          <a:cs typeface="+mn-cs"/>
                        </a:rPr>
                        <a:t>профориентационные</a:t>
                      </a:r>
                      <a:r>
                        <a:rPr lang="ru-RU" sz="1550" b="1" kern="1200" dirty="0" smtClean="0">
                          <a:solidFill>
                            <a:srgbClr val="002060"/>
                          </a:solidFill>
                          <a:latin typeface="+mn-lt"/>
                          <a:ea typeface="+mn-ea"/>
                          <a:cs typeface="+mn-cs"/>
                        </a:rPr>
                        <a:t> экскурсии, тренинги, организационно-</a:t>
                      </a:r>
                      <a:r>
                        <a:rPr lang="ru-RU" sz="1550" b="1" kern="1200" dirty="0" err="1" smtClean="0">
                          <a:solidFill>
                            <a:srgbClr val="002060"/>
                          </a:solidFill>
                          <a:latin typeface="+mn-lt"/>
                          <a:ea typeface="+mn-ea"/>
                          <a:cs typeface="+mn-cs"/>
                        </a:rPr>
                        <a:t>деятельностные</a:t>
                      </a:r>
                      <a:r>
                        <a:rPr lang="ru-RU" sz="1550" b="1" kern="1200" dirty="0" smtClean="0">
                          <a:solidFill>
                            <a:srgbClr val="002060"/>
                          </a:solidFill>
                          <a:latin typeface="+mn-lt"/>
                          <a:ea typeface="+mn-ea"/>
                          <a:cs typeface="+mn-cs"/>
                        </a:rPr>
                        <a:t> игры, родительские мастерские, ток-шоу, родительские гостиные, организация родительских собраний в форме мозгового штурма, деловой     игры,     посвященной     вопросам     учета     возрастных особенностей детей, формирования навыков общения с подрастающим поколением, приемам сохранения эмоциональной связи и доверительных отношений), вовлечение обучающихся и их родителей в различные формы школьного самоуправления.</a:t>
                      </a:r>
                    </a:p>
                  </a:txBody>
                  <a:tcPr marL="53662" marR="536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600" b="1" kern="1200" dirty="0" smtClean="0">
                          <a:solidFill>
                            <a:srgbClr val="002060"/>
                          </a:solidFill>
                          <a:latin typeface="+mn-lt"/>
                          <a:ea typeface="+mn-ea"/>
                          <a:cs typeface="+mn-cs"/>
                        </a:rPr>
                        <a:t>Р</a:t>
                      </a:r>
                      <a:r>
                        <a:rPr lang="ru-RU" sz="1550" b="1" kern="1200" dirty="0" smtClean="0">
                          <a:solidFill>
                            <a:srgbClr val="002060"/>
                          </a:solidFill>
                          <a:latin typeface="+mn-lt"/>
                          <a:ea typeface="+mn-ea"/>
                          <a:cs typeface="+mn-cs"/>
                        </a:rPr>
                        <a:t>азработать комплекс мер по привлечению родителей к управлению школой и к организации учебно-воспитательного процесса; создать эффективно функционирующий Управляющий совет школы; </a:t>
                      </a:r>
                    </a:p>
                    <a:p>
                      <a:pPr>
                        <a:lnSpc>
                          <a:spcPct val="107000"/>
                        </a:lnSpc>
                        <a:spcAft>
                          <a:spcPts val="0"/>
                        </a:spcAft>
                      </a:pPr>
                      <a:r>
                        <a:rPr lang="ru-RU" sz="1550" b="1" kern="1200" dirty="0" smtClean="0">
                          <a:solidFill>
                            <a:srgbClr val="002060"/>
                          </a:solidFill>
                          <a:latin typeface="+mn-lt"/>
                          <a:ea typeface="+mn-ea"/>
                          <a:cs typeface="+mn-cs"/>
                        </a:rPr>
                        <a:t>организовать привлечение родителей к организации, проведению и участию в различных мероприятиях школы и отдельных классов; </a:t>
                      </a:r>
                    </a:p>
                    <a:p>
                      <a:pPr>
                        <a:lnSpc>
                          <a:spcPct val="107000"/>
                        </a:lnSpc>
                        <a:spcAft>
                          <a:spcPts val="0"/>
                        </a:spcAft>
                      </a:pPr>
                      <a:r>
                        <a:rPr lang="ru-RU" sz="1550" b="1" kern="1200" dirty="0" smtClean="0">
                          <a:solidFill>
                            <a:srgbClr val="002060"/>
                          </a:solidFill>
                          <a:latin typeface="+mn-lt"/>
                          <a:ea typeface="+mn-ea"/>
                          <a:cs typeface="+mn-cs"/>
                        </a:rPr>
                        <a:t>заключить договора по организации </a:t>
                      </a:r>
                      <a:r>
                        <a:rPr lang="ru-RU" sz="1550" b="1" kern="1200" dirty="0" err="1" smtClean="0">
                          <a:solidFill>
                            <a:srgbClr val="002060"/>
                          </a:solidFill>
                          <a:latin typeface="+mn-lt"/>
                          <a:ea typeface="+mn-ea"/>
                          <a:cs typeface="+mn-cs"/>
                        </a:rPr>
                        <a:t>профориентационной</a:t>
                      </a:r>
                      <a:r>
                        <a:rPr lang="ru-RU" sz="1550" b="1" kern="1200" dirty="0" smtClean="0">
                          <a:solidFill>
                            <a:srgbClr val="002060"/>
                          </a:solidFill>
                          <a:latin typeface="+mn-lt"/>
                          <a:ea typeface="+mn-ea"/>
                          <a:cs typeface="+mn-cs"/>
                        </a:rPr>
                        <a:t> деятельности, привлекать для проведения школьных мероприятий.</a:t>
                      </a:r>
                    </a:p>
                    <a:p>
                      <a:pPr>
                        <a:lnSpc>
                          <a:spcPct val="107000"/>
                        </a:lnSpc>
                        <a:spcAft>
                          <a:spcPts val="0"/>
                        </a:spcAft>
                      </a:pPr>
                      <a:r>
                        <a:rPr lang="ru-RU" sz="1550" b="1" kern="1200" dirty="0" smtClean="0">
                          <a:solidFill>
                            <a:srgbClr val="002060"/>
                          </a:solidFill>
                          <a:latin typeface="+mn-lt"/>
                          <a:ea typeface="+mn-ea"/>
                          <a:cs typeface="+mn-cs"/>
                        </a:rPr>
                        <a:t>Уточнение форм взаимодействия с семьями обучающихся</a:t>
                      </a:r>
                    </a:p>
                    <a:p>
                      <a:pPr>
                        <a:lnSpc>
                          <a:spcPct val="107000"/>
                        </a:lnSpc>
                        <a:spcAft>
                          <a:spcPts val="0"/>
                        </a:spcAft>
                      </a:pPr>
                      <a:endParaRPr lang="ru-RU" sz="1600" b="1" kern="1200" dirty="0" smtClean="0">
                        <a:solidFill>
                          <a:srgbClr val="FF0000"/>
                        </a:solidFill>
                        <a:latin typeface="+mn-lt"/>
                        <a:ea typeface="+mn-ea"/>
                        <a:cs typeface="+mn-cs"/>
                      </a:endParaRPr>
                    </a:p>
                  </a:txBody>
                  <a:tcPr marL="53662" marR="536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04253383"/>
      </p:ext>
    </p:extLst>
  </p:cSld>
  <p:clrMapOvr>
    <a:masterClrMapping/>
  </p:clrMapOvr>
  <p:transition spd="med">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9090" y="453790"/>
            <a:ext cx="11067393" cy="5911126"/>
          </a:xfrm>
          <a:prstGeom prst="rect">
            <a:avLst/>
          </a:prstGeom>
        </p:spPr>
      </p:pic>
    </p:spTree>
    <p:extLst>
      <p:ext uri="{BB962C8B-B14F-4D97-AF65-F5344CB8AC3E}">
        <p14:creationId xmlns:p14="http://schemas.microsoft.com/office/powerpoint/2010/main" val="36672046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a:extLst>
              <a:ext uri="{FF2B5EF4-FFF2-40B4-BE49-F238E27FC236}">
                <a16:creationId xmlns:a16="http://schemas.microsoft.com/office/drawing/2014/main" xmlns="" id="{31C866E7-87C0-458D-83E0-FD1DCE8E21BF}"/>
              </a:ext>
            </a:extLst>
          </p:cNvPr>
          <p:cNvGrpSpPr/>
          <p:nvPr/>
        </p:nvGrpSpPr>
        <p:grpSpPr>
          <a:xfrm>
            <a:off x="836023" y="200879"/>
            <a:ext cx="9239602" cy="757823"/>
            <a:chOff x="260858" y="211898"/>
            <a:chExt cx="11308841" cy="1096873"/>
          </a:xfrm>
        </p:grpSpPr>
        <p:sp>
          <p:nvSpPr>
            <p:cNvPr id="4" name="Прямоугольник 3">
              <a:extLst>
                <a:ext uri="{FF2B5EF4-FFF2-40B4-BE49-F238E27FC236}">
                  <a16:creationId xmlns:a16="http://schemas.microsoft.com/office/drawing/2014/main" xmlns="" id="{F910C01C-6209-47D8-AF95-96A43F41C423}"/>
                </a:ext>
              </a:extLst>
            </p:cNvPr>
            <p:cNvSpPr/>
            <p:nvPr/>
          </p:nvSpPr>
          <p:spPr>
            <a:xfrm>
              <a:off x="1596020" y="429660"/>
              <a:ext cx="9973679" cy="784425"/>
            </a:xfrm>
            <a:prstGeom prst="rect">
              <a:avLst/>
            </a:prstGeom>
            <a:solidFill>
              <a:srgbClr val="E8CECE"/>
            </a:solidFill>
            <a:ln w="190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sz="3200" b="1" i="0" u="none" strike="noStrike" kern="1200" cap="all" spc="0" normalizeH="0" baseline="0" noProof="0" dirty="0" smtClean="0">
                  <a:ln>
                    <a:noFill/>
                  </a:ln>
                  <a:solidFill>
                    <a:prstClr val="black"/>
                  </a:solidFill>
                  <a:effectLst>
                    <a:outerShdw blurRad="38100" dist="38100" dir="2700000" algn="tl">
                      <a:srgbClr val="000000">
                        <a:alpha val="43137"/>
                      </a:srgbClr>
                    </a:outerShdw>
                  </a:effectLst>
                  <a:uLnTx/>
                  <a:uFillTx/>
                  <a:latin typeface="Calibri"/>
                  <a:ea typeface="+mn-ea"/>
                  <a:cs typeface="+mn-cs"/>
                </a:rPr>
                <a:t>опережающее управление</a:t>
              </a:r>
              <a:endParaRPr kumimoji="0" lang="ru-RU" sz="3200" b="1" i="0" u="none" strike="noStrike" kern="1200" cap="all" spc="0" normalizeH="0" baseline="0" noProof="0" dirty="0">
                <a:ln>
                  <a:noFill/>
                </a:ln>
                <a:solidFill>
                  <a:prstClr val="black"/>
                </a:solidFill>
                <a:effectLst>
                  <a:outerShdw blurRad="38100" dist="38100" dir="2700000" algn="tl">
                    <a:srgbClr val="000000">
                      <a:alpha val="43137"/>
                    </a:srgbClr>
                  </a:outerShdw>
                </a:effectLst>
                <a:uLnTx/>
                <a:uFillTx/>
                <a:latin typeface="Calibri"/>
                <a:ea typeface="+mn-ea"/>
                <a:cs typeface="+mn-cs"/>
              </a:endParaRPr>
            </a:p>
          </p:txBody>
        </p:sp>
        <p:pic>
          <p:nvPicPr>
            <p:cNvPr id="5" name="Picture 2" descr="http://iro23.ru/sites/all/themes/Plasma/images/logo.png">
              <a:extLst>
                <a:ext uri="{FF2B5EF4-FFF2-40B4-BE49-F238E27FC236}">
                  <a16:creationId xmlns:a16="http://schemas.microsoft.com/office/drawing/2014/main" xmlns="" id="{B76D1774-4C6F-4D82-B437-C86349ADD62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0858" y="211898"/>
              <a:ext cx="997866" cy="1096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Прямоугольник 5"/>
          <p:cNvSpPr/>
          <p:nvPr/>
        </p:nvSpPr>
        <p:spPr>
          <a:xfrm>
            <a:off x="3250671" y="1338019"/>
            <a:ext cx="5855842" cy="1275349"/>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800" b="1" i="0" u="none" strike="noStrike" kern="1200" cap="none" spc="0" normalizeH="0" baseline="0" noProof="0" dirty="0" smtClean="0">
                <a:ln>
                  <a:noFill/>
                </a:ln>
                <a:solidFill>
                  <a:prstClr val="white"/>
                </a:solidFill>
                <a:effectLst/>
                <a:uLnTx/>
                <a:uFillTx/>
                <a:latin typeface="Calibri"/>
                <a:ea typeface="+mn-ea"/>
                <a:cs typeface="+mn-cs"/>
              </a:rPr>
              <a:t>РИСКИ</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4000" b="1" i="0"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1" i="0" u="none" strike="noStrike" kern="1200" cap="none" spc="0" normalizeH="0" baseline="0" noProof="0" dirty="0">
              <a:ln>
                <a:noFill/>
              </a:ln>
              <a:solidFill>
                <a:prstClr val="white"/>
              </a:solidFill>
              <a:effectLst/>
              <a:uLnTx/>
              <a:uFillTx/>
              <a:latin typeface="Calibri"/>
              <a:ea typeface="+mn-ea"/>
              <a:cs typeface="+mn-cs"/>
            </a:endParaRPr>
          </a:p>
        </p:txBody>
      </p:sp>
      <p:sp>
        <p:nvSpPr>
          <p:cNvPr id="7" name="TextBox 6"/>
          <p:cNvSpPr txBox="1"/>
          <p:nvPr/>
        </p:nvSpPr>
        <p:spPr>
          <a:xfrm>
            <a:off x="3403781" y="1787620"/>
            <a:ext cx="1764396" cy="646331"/>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smtClean="0">
                <a:ln>
                  <a:noFill/>
                </a:ln>
                <a:solidFill>
                  <a:prstClr val="black"/>
                </a:solidFill>
                <a:effectLst/>
                <a:uLnTx/>
                <a:uFillTx/>
                <a:latin typeface="Calibri"/>
                <a:ea typeface="+mn-ea"/>
                <a:cs typeface="+mn-cs"/>
              </a:rPr>
              <a:t>неуправляемые риски</a:t>
            </a:r>
            <a:endParaRPr kumimoji="0" lang="ru-RU"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TextBox 7"/>
          <p:cNvSpPr txBox="1"/>
          <p:nvPr/>
        </p:nvSpPr>
        <p:spPr>
          <a:xfrm>
            <a:off x="7163649" y="1775535"/>
            <a:ext cx="1863655" cy="646331"/>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smtClean="0">
                <a:ln>
                  <a:noFill/>
                </a:ln>
                <a:solidFill>
                  <a:prstClr val="black"/>
                </a:solidFill>
                <a:effectLst/>
                <a:uLnTx/>
                <a:uFillTx/>
                <a:latin typeface="Calibri"/>
                <a:ea typeface="+mn-ea"/>
                <a:cs typeface="+mn-cs"/>
              </a:rPr>
              <a:t>управляемые риски</a:t>
            </a:r>
            <a:endParaRPr kumimoji="0" lang="ru-RU"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TextBox 8"/>
          <p:cNvSpPr txBox="1"/>
          <p:nvPr/>
        </p:nvSpPr>
        <p:spPr>
          <a:xfrm>
            <a:off x="5268439" y="1775535"/>
            <a:ext cx="1794949" cy="646331"/>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err="1" smtClean="0">
                <a:ln>
                  <a:noFill/>
                </a:ln>
                <a:solidFill>
                  <a:prstClr val="black"/>
                </a:solidFill>
                <a:effectLst/>
                <a:uLnTx/>
                <a:uFillTx/>
                <a:latin typeface="Calibri"/>
                <a:ea typeface="+mn-ea"/>
                <a:cs typeface="+mn-cs"/>
              </a:rPr>
              <a:t>слабоуправляе-мые</a:t>
            </a:r>
            <a:r>
              <a:rPr kumimoji="0" lang="ru-RU" sz="1800" b="0" i="0" u="none" strike="noStrike" kern="1200" cap="none" spc="0" normalizeH="0" baseline="0" noProof="0" dirty="0" smtClean="0">
                <a:ln>
                  <a:noFill/>
                </a:ln>
                <a:solidFill>
                  <a:prstClr val="black"/>
                </a:solidFill>
                <a:effectLst/>
                <a:uLnTx/>
                <a:uFillTx/>
                <a:latin typeface="Calibri"/>
                <a:ea typeface="+mn-ea"/>
                <a:cs typeface="+mn-cs"/>
              </a:rPr>
              <a:t> риски</a:t>
            </a:r>
            <a:endParaRPr kumimoji="0" lang="ru-RU"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TextBox 9"/>
          <p:cNvSpPr txBox="1"/>
          <p:nvPr/>
        </p:nvSpPr>
        <p:spPr>
          <a:xfrm>
            <a:off x="4155433" y="2902986"/>
            <a:ext cx="4960967" cy="2031325"/>
          </a:xfrm>
          <a:prstGeom prst="rect">
            <a:avLst/>
          </a:prstGeom>
          <a:solidFill>
            <a:srgbClr val="D4AACB"/>
          </a:solidFill>
          <a:ln>
            <a:solidFill>
              <a:srgbClr val="0000CC"/>
            </a:solidFill>
          </a:ln>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ru-RU" sz="1800" b="1" i="1" u="none" strike="noStrike" kern="1200" cap="none" spc="0" normalizeH="0" baseline="0" noProof="0" dirty="0" smtClean="0">
                <a:ln>
                  <a:noFill/>
                </a:ln>
                <a:solidFill>
                  <a:prstClr val="black"/>
                </a:solidFill>
                <a:effectLst/>
                <a:uLnTx/>
                <a:uFillTx/>
                <a:latin typeface="Calibri"/>
                <a:ea typeface="+mn-ea"/>
                <a:cs typeface="+mn-cs"/>
              </a:rPr>
              <a:t>Опережающее </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ru-RU" sz="1800" b="1" i="1" u="none" strike="noStrike" kern="1200" cap="none" spc="0" normalizeH="0" baseline="0" noProof="0" dirty="0" smtClean="0">
                <a:ln>
                  <a:noFill/>
                </a:ln>
                <a:solidFill>
                  <a:prstClr val="black"/>
                </a:solidFill>
                <a:effectLst/>
                <a:uLnTx/>
                <a:uFillTx/>
                <a:latin typeface="Calibri"/>
                <a:ea typeface="+mn-ea"/>
                <a:cs typeface="+mn-cs"/>
              </a:rPr>
              <a:t>управление</a:t>
            </a: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ru-RU" sz="1800" b="1" i="1" u="none" strike="noStrike" kern="1200" cap="none" spc="0" normalizeH="0" baseline="0" noProof="0" dirty="0">
              <a:ln>
                <a:noFill/>
              </a:ln>
              <a:solidFill>
                <a:prstClr val="black"/>
              </a:solidFill>
              <a:effectLst/>
              <a:uLnTx/>
              <a:uFillTx/>
              <a:latin typeface="Calibri"/>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ru-RU" sz="1800" b="1" i="1"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ru-RU" sz="1800" b="1" i="1" u="none" strike="noStrike" kern="1200" cap="none" spc="0" normalizeH="0" baseline="0" noProof="0" dirty="0">
              <a:ln>
                <a:noFill/>
              </a:ln>
              <a:solidFill>
                <a:prstClr val="black"/>
              </a:solidFill>
              <a:effectLst/>
              <a:uLnTx/>
              <a:uFillTx/>
              <a:latin typeface="Calibri"/>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ru-RU" sz="1800" b="1" i="1"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ru-RU" sz="1800" b="1" i="1" u="none" strike="noStrike" kern="1200" cap="none" spc="0" normalizeH="0" baseline="0" noProof="0" dirty="0">
              <a:ln>
                <a:noFill/>
              </a:ln>
              <a:solidFill>
                <a:prstClr val="black"/>
              </a:solidFill>
              <a:effectLst/>
              <a:uLnTx/>
              <a:uFillTx/>
              <a:latin typeface="Calibri"/>
              <a:ea typeface="+mn-ea"/>
              <a:cs typeface="+mn-cs"/>
            </a:endParaRPr>
          </a:p>
        </p:txBody>
      </p:sp>
      <p:sp>
        <p:nvSpPr>
          <p:cNvPr id="11" name="TextBox 10"/>
          <p:cNvSpPr txBox="1"/>
          <p:nvPr/>
        </p:nvSpPr>
        <p:spPr>
          <a:xfrm>
            <a:off x="4350658" y="3631767"/>
            <a:ext cx="3056766" cy="923330"/>
          </a:xfrm>
          <a:prstGeom prst="rect">
            <a:avLst/>
          </a:prstGeom>
          <a:solidFill>
            <a:schemeClr val="bg1"/>
          </a:solidFill>
          <a:ln w="38100">
            <a:solidFill>
              <a:srgbClr val="FF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800" b="1" i="0" u="none" strike="noStrike" kern="1200" cap="none" spc="0" normalizeH="0" baseline="0" noProof="0" dirty="0" smtClean="0">
                <a:ln>
                  <a:noFill/>
                </a:ln>
                <a:solidFill>
                  <a:srgbClr val="C00000"/>
                </a:solidFill>
                <a:effectLst/>
                <a:uLnTx/>
                <a:uFillTx/>
                <a:latin typeface="Calibri"/>
                <a:ea typeface="+mn-ea"/>
                <a:cs typeface="+mn-cs"/>
              </a:rPr>
              <a:t>Прогноз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800" b="1" i="0" u="none" strike="noStrike" kern="1200" cap="none" spc="0" normalizeH="0" baseline="0" noProof="0" dirty="0" err="1" smtClean="0">
                <a:ln>
                  <a:noFill/>
                </a:ln>
                <a:solidFill>
                  <a:srgbClr val="C00000"/>
                </a:solidFill>
                <a:effectLst/>
                <a:uLnTx/>
                <a:uFillTx/>
                <a:latin typeface="Calibri"/>
                <a:ea typeface="+mn-ea"/>
                <a:cs typeface="+mn-cs"/>
              </a:rPr>
              <a:t>неуспешности</a:t>
            </a:r>
            <a:r>
              <a:rPr kumimoji="0" lang="ru-RU" sz="1800" b="1" i="0" u="none" strike="noStrike" kern="1200" cap="none" spc="0" normalizeH="0" baseline="0" noProof="0" dirty="0" smtClean="0">
                <a:ln>
                  <a:noFill/>
                </a:ln>
                <a:solidFill>
                  <a:srgbClr val="C00000"/>
                </a:solidFill>
                <a:effectLst/>
                <a:uLnTx/>
                <a:uFillTx/>
                <a:latin typeface="Calibri"/>
                <a:ea typeface="+mn-ea"/>
                <a:cs typeface="+mn-cs"/>
              </a:rPr>
              <a:t> (ШНОР/ШССУ)</a:t>
            </a:r>
            <a:endParaRPr kumimoji="0" lang="ru-RU" sz="1800" b="1" i="0" u="none" strike="noStrike" kern="1200" cap="none" spc="0" normalizeH="0" baseline="0" noProof="0" dirty="0">
              <a:ln>
                <a:noFill/>
              </a:ln>
              <a:solidFill>
                <a:srgbClr val="C00000"/>
              </a:solidFill>
              <a:effectLst/>
              <a:uLnTx/>
              <a:uFillTx/>
              <a:latin typeface="Calibri"/>
              <a:ea typeface="+mn-ea"/>
              <a:cs typeface="+mn-cs"/>
            </a:endParaRPr>
          </a:p>
        </p:txBody>
      </p:sp>
      <p:sp>
        <p:nvSpPr>
          <p:cNvPr id="12" name="TextBox 11"/>
          <p:cNvSpPr txBox="1"/>
          <p:nvPr/>
        </p:nvSpPr>
        <p:spPr>
          <a:xfrm>
            <a:off x="7682687" y="3626636"/>
            <a:ext cx="1355508" cy="923330"/>
          </a:xfrm>
          <a:prstGeom prst="rect">
            <a:avLst/>
          </a:prstGeom>
          <a:solidFill>
            <a:srgbClr val="92D050"/>
          </a:solidFill>
          <a:ln w="25400">
            <a:solidFill>
              <a:schemeClr val="accent6">
                <a:lumMod val="75000"/>
              </a:schemeClr>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err="1" smtClean="0">
                <a:ln>
                  <a:noFill/>
                </a:ln>
                <a:solidFill>
                  <a:prstClr val="black"/>
                </a:solidFill>
                <a:effectLst/>
                <a:uLnTx/>
                <a:uFillTx/>
                <a:latin typeface="Calibri"/>
                <a:ea typeface="+mn-ea"/>
                <a:cs typeface="+mn-cs"/>
              </a:rPr>
              <a:t>Управлен-ческие</a:t>
            </a:r>
            <a:r>
              <a:rPr kumimoji="0" lang="ru-RU" sz="1800" b="0" i="0" u="none" strike="noStrike" kern="1200" cap="none" spc="0" normalizeH="0" baseline="0" noProof="0" dirty="0" smtClean="0">
                <a:ln>
                  <a:noFill/>
                </a:ln>
                <a:solidFill>
                  <a:prstClr val="black"/>
                </a:solidFill>
                <a:effectLst/>
                <a:uLnTx/>
                <a:uFillTx/>
                <a:latin typeface="Calibri"/>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smtClean="0">
                <a:ln>
                  <a:noFill/>
                </a:ln>
                <a:solidFill>
                  <a:prstClr val="black"/>
                </a:solidFill>
                <a:effectLst/>
                <a:uLnTx/>
                <a:uFillTx/>
                <a:latin typeface="Calibri"/>
                <a:ea typeface="+mn-ea"/>
                <a:cs typeface="+mn-cs"/>
              </a:rPr>
              <a:t>решения</a:t>
            </a:r>
            <a:endParaRPr kumimoji="0" lang="ru-RU"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3" name="Стрелка вправо 12"/>
          <p:cNvSpPr/>
          <p:nvPr/>
        </p:nvSpPr>
        <p:spPr>
          <a:xfrm>
            <a:off x="7408428" y="3920104"/>
            <a:ext cx="253936" cy="260722"/>
          </a:xfrm>
          <a:prstGeom prst="rightArrow">
            <a:avLst/>
          </a:prstGeom>
          <a:solidFill>
            <a:schemeClr val="bg1"/>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14" name="Стрелка вправо 13"/>
          <p:cNvSpPr/>
          <p:nvPr/>
        </p:nvSpPr>
        <p:spPr>
          <a:xfrm>
            <a:off x="9039198" y="3725260"/>
            <a:ext cx="454958" cy="129924"/>
          </a:xfrm>
          <a:prstGeom prst="rightArrow">
            <a:avLst>
              <a:gd name="adj1" fmla="val 50000"/>
              <a:gd name="adj2" fmla="val 134238"/>
            </a:avLst>
          </a:prstGeom>
          <a:solidFill>
            <a:srgbClr val="92D05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15" name="Стрелка вправо 14"/>
          <p:cNvSpPr/>
          <p:nvPr/>
        </p:nvSpPr>
        <p:spPr>
          <a:xfrm>
            <a:off x="9037192" y="4043934"/>
            <a:ext cx="454958" cy="129924"/>
          </a:xfrm>
          <a:prstGeom prst="rightArrow">
            <a:avLst>
              <a:gd name="adj1" fmla="val 50000"/>
              <a:gd name="adj2" fmla="val 134238"/>
            </a:avLst>
          </a:prstGeom>
          <a:solidFill>
            <a:srgbClr val="92D05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16" name="Стрелка вправо 15"/>
          <p:cNvSpPr/>
          <p:nvPr/>
        </p:nvSpPr>
        <p:spPr>
          <a:xfrm>
            <a:off x="9039198" y="4354276"/>
            <a:ext cx="454958" cy="129924"/>
          </a:xfrm>
          <a:prstGeom prst="rightArrow">
            <a:avLst>
              <a:gd name="adj1" fmla="val 50000"/>
              <a:gd name="adj2" fmla="val 134238"/>
            </a:avLst>
          </a:prstGeom>
          <a:solidFill>
            <a:srgbClr val="92D05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17" name="TextBox 16"/>
          <p:cNvSpPr txBox="1"/>
          <p:nvPr/>
        </p:nvSpPr>
        <p:spPr>
          <a:xfrm>
            <a:off x="9492150" y="3580227"/>
            <a:ext cx="238835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600" b="0" i="1" u="none" strike="noStrike" kern="1200" cap="none" spc="0" normalizeH="0" baseline="0" noProof="0" dirty="0" smtClean="0">
                <a:ln>
                  <a:noFill/>
                </a:ln>
                <a:solidFill>
                  <a:prstClr val="black"/>
                </a:solidFill>
                <a:effectLst/>
                <a:uLnTx/>
                <a:uFillTx/>
                <a:latin typeface="Calibri"/>
                <a:ea typeface="+mn-ea"/>
                <a:cs typeface="+mn-cs"/>
              </a:rPr>
              <a:t>на краевом уровне</a:t>
            </a:r>
            <a:endParaRPr kumimoji="0" lang="ru-RU" sz="1600" b="0" i="1" u="none" strike="noStrike" kern="1200" cap="none" spc="0" normalizeH="0" baseline="0" noProof="0" dirty="0">
              <a:ln>
                <a:noFill/>
              </a:ln>
              <a:solidFill>
                <a:prstClr val="black"/>
              </a:solidFill>
              <a:effectLst/>
              <a:uLnTx/>
              <a:uFillTx/>
              <a:latin typeface="Calibri"/>
              <a:ea typeface="+mn-ea"/>
              <a:cs typeface="+mn-cs"/>
            </a:endParaRPr>
          </a:p>
        </p:txBody>
      </p:sp>
      <p:sp>
        <p:nvSpPr>
          <p:cNvPr id="18" name="TextBox 17"/>
          <p:cNvSpPr txBox="1"/>
          <p:nvPr/>
        </p:nvSpPr>
        <p:spPr>
          <a:xfrm>
            <a:off x="9492149" y="3903635"/>
            <a:ext cx="2564734"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600" b="0" i="1" u="none" strike="noStrike" kern="1200" cap="none" spc="0" normalizeH="0" baseline="0" noProof="0" dirty="0" smtClean="0">
                <a:ln>
                  <a:noFill/>
                </a:ln>
                <a:solidFill>
                  <a:prstClr val="black"/>
                </a:solidFill>
                <a:effectLst/>
                <a:uLnTx/>
                <a:uFillTx/>
                <a:latin typeface="Calibri"/>
                <a:ea typeface="+mn-ea"/>
                <a:cs typeface="+mn-cs"/>
              </a:rPr>
              <a:t>на муниципальном уровне</a:t>
            </a:r>
            <a:endParaRPr kumimoji="0" lang="ru-RU" sz="1600" b="0" i="1" u="none" strike="noStrike" kern="1200" cap="none" spc="0" normalizeH="0" baseline="0" noProof="0" dirty="0">
              <a:ln>
                <a:noFill/>
              </a:ln>
              <a:solidFill>
                <a:prstClr val="black"/>
              </a:solidFill>
              <a:effectLst/>
              <a:uLnTx/>
              <a:uFillTx/>
              <a:latin typeface="Calibri"/>
              <a:ea typeface="+mn-ea"/>
              <a:cs typeface="+mn-cs"/>
            </a:endParaRPr>
          </a:p>
        </p:txBody>
      </p:sp>
      <p:sp>
        <p:nvSpPr>
          <p:cNvPr id="19" name="TextBox 18"/>
          <p:cNvSpPr txBox="1"/>
          <p:nvPr/>
        </p:nvSpPr>
        <p:spPr>
          <a:xfrm>
            <a:off x="9471827" y="4222029"/>
            <a:ext cx="2388358"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600" b="0" i="1" u="none" strike="noStrike" kern="1200" cap="none" spc="0" normalizeH="0" baseline="0" noProof="0" dirty="0" smtClean="0">
                <a:ln>
                  <a:noFill/>
                </a:ln>
                <a:solidFill>
                  <a:prstClr val="black"/>
                </a:solidFill>
                <a:effectLst/>
                <a:uLnTx/>
                <a:uFillTx/>
                <a:latin typeface="Calibri"/>
                <a:ea typeface="+mn-ea"/>
                <a:cs typeface="+mn-cs"/>
              </a:rPr>
              <a:t>на уровне ОО</a:t>
            </a:r>
            <a:endParaRPr kumimoji="0" lang="ru-RU" sz="1600" b="0" i="1" u="none" strike="noStrike" kern="1200" cap="none" spc="0" normalizeH="0" baseline="0" noProof="0" dirty="0">
              <a:ln>
                <a:noFill/>
              </a:ln>
              <a:solidFill>
                <a:prstClr val="black"/>
              </a:solidFill>
              <a:effectLst/>
              <a:uLnTx/>
              <a:uFillTx/>
              <a:latin typeface="Calibri"/>
              <a:ea typeface="+mn-ea"/>
              <a:cs typeface="+mn-cs"/>
            </a:endParaRPr>
          </a:p>
        </p:txBody>
      </p:sp>
      <p:cxnSp>
        <p:nvCxnSpPr>
          <p:cNvPr id="21" name="Прямая со стрелкой 20"/>
          <p:cNvCxnSpPr/>
          <p:nvPr/>
        </p:nvCxnSpPr>
        <p:spPr>
          <a:xfrm flipH="1">
            <a:off x="4727385" y="2433951"/>
            <a:ext cx="1369" cy="1192685"/>
          </a:xfrm>
          <a:prstGeom prst="straightConnector1">
            <a:avLst/>
          </a:prstGeom>
          <a:ln w="19050">
            <a:solidFill>
              <a:srgbClr val="003399"/>
            </a:solidFill>
            <a:tailEnd type="stealth" w="med" len="lg"/>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p:nvPr/>
        </p:nvCxnSpPr>
        <p:spPr>
          <a:xfrm flipH="1">
            <a:off x="7290914" y="2421866"/>
            <a:ext cx="6869" cy="1204770"/>
          </a:xfrm>
          <a:prstGeom prst="straightConnector1">
            <a:avLst/>
          </a:prstGeom>
          <a:ln w="19050">
            <a:solidFill>
              <a:srgbClr val="003399"/>
            </a:solidFill>
            <a:tailEnd type="stealth" w="med" len="lg"/>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87955" y="2913059"/>
            <a:ext cx="3525794" cy="2031325"/>
          </a:xfrm>
          <a:prstGeom prst="rect">
            <a:avLst/>
          </a:prstGeom>
          <a:solidFill>
            <a:schemeClr val="bg2">
              <a:lumMod val="90000"/>
            </a:schemeClr>
          </a:solidFill>
          <a:ln>
            <a:solidFill>
              <a:srgbClr val="0000CC"/>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800" b="1" i="1" u="none" strike="noStrike" kern="1200" cap="none" spc="0" normalizeH="0" baseline="0" noProof="0" dirty="0" smtClean="0">
                <a:ln>
                  <a:noFill/>
                </a:ln>
                <a:solidFill>
                  <a:prstClr val="black"/>
                </a:solidFill>
                <a:effectLst/>
                <a:uLnTx/>
                <a:uFillTx/>
                <a:latin typeface="Calibri"/>
                <a:ea typeface="+mn-ea"/>
                <a:cs typeface="+mn-cs"/>
              </a:rPr>
              <a:t>Мониторинг</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1" i="1"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1" i="1" u="none" strike="noStrike" kern="1200" cap="none" spc="0" normalizeH="0" baseline="0" noProof="0" dirty="0">
              <a:ln>
                <a:noFill/>
              </a:ln>
              <a:solidFill>
                <a:prstClr val="black"/>
              </a:solidFill>
              <a:effectLst/>
              <a:uLnTx/>
              <a:uFillTx/>
              <a:latin typeface="Calibri"/>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ru-RU" sz="1800" b="1" i="1"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ru-RU" sz="1800" b="1" i="1" u="none" strike="noStrike" kern="1200" cap="none" spc="0" normalizeH="0" baseline="0" noProof="0" dirty="0">
              <a:ln>
                <a:noFill/>
              </a:ln>
              <a:solidFill>
                <a:prstClr val="black"/>
              </a:solidFill>
              <a:effectLst/>
              <a:uLnTx/>
              <a:uFillTx/>
              <a:latin typeface="Calibri"/>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ru-RU" sz="1800" b="1" i="1"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ru-RU" sz="1800" b="1" i="1" u="none" strike="noStrike" kern="1200" cap="none" spc="0" normalizeH="0" baseline="0" noProof="0" dirty="0">
              <a:ln>
                <a:noFill/>
              </a:ln>
              <a:solidFill>
                <a:prstClr val="black"/>
              </a:solidFill>
              <a:effectLst/>
              <a:uLnTx/>
              <a:uFillTx/>
              <a:latin typeface="Calibri"/>
              <a:ea typeface="+mn-ea"/>
              <a:cs typeface="+mn-cs"/>
            </a:endParaRPr>
          </a:p>
        </p:txBody>
      </p:sp>
      <p:sp>
        <p:nvSpPr>
          <p:cNvPr id="26" name="TextBox 25"/>
          <p:cNvSpPr txBox="1"/>
          <p:nvPr/>
        </p:nvSpPr>
        <p:spPr>
          <a:xfrm>
            <a:off x="318863" y="3294400"/>
            <a:ext cx="738664" cy="1499068"/>
          </a:xfrm>
          <a:prstGeom prst="rect">
            <a:avLst/>
          </a:prstGeom>
          <a:solidFill>
            <a:schemeClr val="bg1"/>
          </a:solidFill>
          <a:ln w="19050">
            <a:solidFill>
              <a:srgbClr val="0000CC"/>
            </a:solidFill>
          </a:ln>
        </p:spPr>
        <p:txBody>
          <a:bodyPr vert="vert270"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smtClean="0">
                <a:ln>
                  <a:noFill/>
                </a:ln>
                <a:solidFill>
                  <a:prstClr val="black"/>
                </a:solidFill>
                <a:effectLst/>
                <a:uLnTx/>
                <a:uFillTx/>
                <a:latin typeface="Calibri"/>
                <a:ea typeface="+mn-ea"/>
                <a:cs typeface="+mn-cs"/>
              </a:rPr>
              <a:t>Параметры диагностики</a:t>
            </a:r>
            <a:endParaRPr kumimoji="0" lang="ru-RU"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29" name="Стрелка вправо 28"/>
          <p:cNvSpPr/>
          <p:nvPr/>
        </p:nvSpPr>
        <p:spPr>
          <a:xfrm>
            <a:off x="4028636" y="3968533"/>
            <a:ext cx="329155" cy="141913"/>
          </a:xfrm>
          <a:prstGeom prst="rightArrow">
            <a:avLst>
              <a:gd name="adj1" fmla="val 50000"/>
              <a:gd name="adj2" fmla="val 176199"/>
            </a:avLst>
          </a:prstGeom>
          <a:solidFill>
            <a:schemeClr val="accent2">
              <a:lumMod val="20000"/>
              <a:lumOff val="80000"/>
            </a:schemeClr>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cxnSp>
        <p:nvCxnSpPr>
          <p:cNvPr id="31" name="Прямая со стрелкой 30"/>
          <p:cNvCxnSpPr/>
          <p:nvPr/>
        </p:nvCxnSpPr>
        <p:spPr>
          <a:xfrm>
            <a:off x="1057527" y="3783417"/>
            <a:ext cx="1452098" cy="0"/>
          </a:xfrm>
          <a:prstGeom prst="straightConnector1">
            <a:avLst/>
          </a:prstGeom>
          <a:ln w="12700">
            <a:solidFill>
              <a:srgbClr val="0000CC"/>
            </a:solidFill>
            <a:tailEnd type="triangle"/>
          </a:ln>
        </p:spPr>
        <p:style>
          <a:lnRef idx="1">
            <a:schemeClr val="accent1"/>
          </a:lnRef>
          <a:fillRef idx="0">
            <a:schemeClr val="accent1"/>
          </a:fillRef>
          <a:effectRef idx="0">
            <a:schemeClr val="accent1"/>
          </a:effectRef>
          <a:fontRef idx="minor">
            <a:schemeClr val="tx1"/>
          </a:fontRef>
        </p:style>
      </p:cxnSp>
      <p:cxnSp>
        <p:nvCxnSpPr>
          <p:cNvPr id="32" name="Прямая со стрелкой 31"/>
          <p:cNvCxnSpPr/>
          <p:nvPr/>
        </p:nvCxnSpPr>
        <p:spPr>
          <a:xfrm>
            <a:off x="1057527" y="3984191"/>
            <a:ext cx="1452098" cy="0"/>
          </a:xfrm>
          <a:prstGeom prst="straightConnector1">
            <a:avLst/>
          </a:prstGeom>
          <a:ln w="12700">
            <a:solidFill>
              <a:srgbClr val="0000CC"/>
            </a:solidFill>
            <a:tailEnd type="triangle"/>
          </a:ln>
        </p:spPr>
        <p:style>
          <a:lnRef idx="1">
            <a:schemeClr val="accent1"/>
          </a:lnRef>
          <a:fillRef idx="0">
            <a:schemeClr val="accent1"/>
          </a:fillRef>
          <a:effectRef idx="0">
            <a:schemeClr val="accent1"/>
          </a:effectRef>
          <a:fontRef idx="minor">
            <a:schemeClr val="tx1"/>
          </a:fontRef>
        </p:style>
      </p:cxnSp>
      <p:cxnSp>
        <p:nvCxnSpPr>
          <p:cNvPr id="33" name="Прямая со стрелкой 32"/>
          <p:cNvCxnSpPr/>
          <p:nvPr/>
        </p:nvCxnSpPr>
        <p:spPr>
          <a:xfrm>
            <a:off x="1060164" y="4222029"/>
            <a:ext cx="1452098" cy="0"/>
          </a:xfrm>
          <a:prstGeom prst="straightConnector1">
            <a:avLst/>
          </a:prstGeom>
          <a:ln w="12700">
            <a:solidFill>
              <a:srgbClr val="0000CC"/>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1352365" y="3317308"/>
            <a:ext cx="738664" cy="1499068"/>
          </a:xfrm>
          <a:prstGeom prst="rect">
            <a:avLst/>
          </a:prstGeom>
          <a:solidFill>
            <a:schemeClr val="accent6">
              <a:lumMod val="20000"/>
              <a:lumOff val="80000"/>
            </a:schemeClr>
          </a:solidFill>
          <a:ln w="19050">
            <a:solidFill>
              <a:srgbClr val="0000CC"/>
            </a:solidFill>
          </a:ln>
        </p:spPr>
        <p:txBody>
          <a:bodyPr vert="vert270"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smtClean="0">
                <a:ln>
                  <a:noFill/>
                </a:ln>
                <a:solidFill>
                  <a:prstClr val="black"/>
                </a:solidFill>
                <a:effectLst/>
                <a:uLnTx/>
                <a:uFillTx/>
                <a:latin typeface="Calibri"/>
                <a:ea typeface="+mn-ea"/>
                <a:cs typeface="+mn-cs"/>
              </a:rPr>
              <a:t>Методы диагностики</a:t>
            </a:r>
            <a:endParaRPr kumimoji="0" lang="ru-RU"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4" name="TextBox 33"/>
          <p:cNvSpPr txBox="1"/>
          <p:nvPr/>
        </p:nvSpPr>
        <p:spPr>
          <a:xfrm>
            <a:off x="3273100" y="5171108"/>
            <a:ext cx="5830757" cy="1354217"/>
          </a:xfrm>
          <a:prstGeom prst="rect">
            <a:avLst/>
          </a:prstGeom>
          <a:solidFill>
            <a:srgbClr val="FFFF00"/>
          </a:solidFill>
          <a:ln>
            <a:solidFill>
              <a:srgbClr val="0000CC"/>
            </a:solidFill>
          </a:ln>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ru-RU" sz="1800" b="1" i="1"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ru-RU" sz="1800" b="1" i="1" u="none" strike="noStrike" kern="1200" cap="none" spc="0" normalizeH="0" baseline="0" noProof="0" dirty="0">
              <a:ln>
                <a:noFill/>
              </a:ln>
              <a:solidFill>
                <a:prstClr val="black"/>
              </a:solidFill>
              <a:effectLst/>
              <a:uLnTx/>
              <a:uFillTx/>
              <a:latin typeface="Calibri"/>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ru-RU" sz="2800" b="1" i="1"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800" b="1" i="1" u="none" strike="noStrike" kern="1200" cap="none" spc="0" normalizeH="0" baseline="0" noProof="0" dirty="0" smtClean="0">
                <a:ln>
                  <a:noFill/>
                </a:ln>
                <a:solidFill>
                  <a:prstClr val="black"/>
                </a:solidFill>
                <a:effectLst/>
                <a:uLnTx/>
                <a:uFillTx/>
                <a:latin typeface="Calibri"/>
                <a:ea typeface="+mn-ea"/>
                <a:cs typeface="+mn-cs"/>
              </a:rPr>
              <a:t>Условия и ресурсы</a:t>
            </a:r>
            <a:endParaRPr kumimoji="0" lang="ru-RU" sz="1800" b="1" i="1" u="none" strike="noStrike" kern="1200" cap="none" spc="0" normalizeH="0" baseline="0" noProof="0" dirty="0">
              <a:ln>
                <a:noFill/>
              </a:ln>
              <a:solidFill>
                <a:prstClr val="black"/>
              </a:solidFill>
              <a:effectLst/>
              <a:uLnTx/>
              <a:uFillTx/>
              <a:latin typeface="Calibri"/>
              <a:ea typeface="+mn-ea"/>
              <a:cs typeface="+mn-cs"/>
            </a:endParaRPr>
          </a:p>
        </p:txBody>
      </p:sp>
      <p:sp>
        <p:nvSpPr>
          <p:cNvPr id="35" name="TextBox 34"/>
          <p:cNvSpPr txBox="1"/>
          <p:nvPr/>
        </p:nvSpPr>
        <p:spPr>
          <a:xfrm>
            <a:off x="3732651" y="5281803"/>
            <a:ext cx="1764396" cy="369332"/>
          </a:xfrm>
          <a:prstGeom prst="rect">
            <a:avLst/>
          </a:prstGeom>
          <a:solidFill>
            <a:schemeClr val="bg1"/>
          </a:solidFill>
          <a:ln w="15875">
            <a:solidFill>
              <a:srgbClr val="0000CC"/>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smtClean="0">
                <a:ln>
                  <a:noFill/>
                </a:ln>
                <a:solidFill>
                  <a:prstClr val="black"/>
                </a:solidFill>
                <a:effectLst/>
                <a:uLnTx/>
                <a:uFillTx/>
                <a:latin typeface="Calibri"/>
                <a:ea typeface="+mn-ea"/>
                <a:cs typeface="+mn-cs"/>
              </a:rPr>
              <a:t>временные</a:t>
            </a:r>
            <a:endParaRPr kumimoji="0" lang="ru-RU"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6" name="TextBox 35"/>
          <p:cNvSpPr txBox="1"/>
          <p:nvPr/>
        </p:nvSpPr>
        <p:spPr>
          <a:xfrm>
            <a:off x="5750644" y="5282346"/>
            <a:ext cx="1176576" cy="369332"/>
          </a:xfrm>
          <a:prstGeom prst="rect">
            <a:avLst/>
          </a:prstGeom>
          <a:solidFill>
            <a:schemeClr val="bg1"/>
          </a:solidFill>
          <a:ln w="15875">
            <a:solidFill>
              <a:srgbClr val="0000CC"/>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smtClean="0">
                <a:ln>
                  <a:noFill/>
                </a:ln>
                <a:solidFill>
                  <a:prstClr val="black"/>
                </a:solidFill>
                <a:effectLst/>
                <a:uLnTx/>
                <a:uFillTx/>
                <a:latin typeface="Calibri"/>
                <a:ea typeface="+mn-ea"/>
                <a:cs typeface="+mn-cs"/>
              </a:rPr>
              <a:t>кадровые</a:t>
            </a:r>
            <a:endParaRPr kumimoji="0" lang="ru-RU"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7" name="TextBox 36"/>
          <p:cNvSpPr txBox="1"/>
          <p:nvPr/>
        </p:nvSpPr>
        <p:spPr>
          <a:xfrm>
            <a:off x="7180817" y="5281803"/>
            <a:ext cx="1424165" cy="369332"/>
          </a:xfrm>
          <a:prstGeom prst="rect">
            <a:avLst/>
          </a:prstGeom>
          <a:solidFill>
            <a:schemeClr val="bg1"/>
          </a:solidFill>
          <a:ln w="15875">
            <a:solidFill>
              <a:srgbClr val="0000CC"/>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smtClean="0">
                <a:ln>
                  <a:noFill/>
                </a:ln>
                <a:solidFill>
                  <a:prstClr val="black"/>
                </a:solidFill>
                <a:effectLst/>
                <a:uLnTx/>
                <a:uFillTx/>
                <a:latin typeface="Calibri"/>
                <a:ea typeface="+mn-ea"/>
                <a:cs typeface="+mn-cs"/>
              </a:rPr>
              <a:t>финансовые</a:t>
            </a:r>
            <a:endParaRPr kumimoji="0" lang="ru-RU"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8" name="TextBox 37"/>
          <p:cNvSpPr txBox="1"/>
          <p:nvPr/>
        </p:nvSpPr>
        <p:spPr>
          <a:xfrm>
            <a:off x="3622767" y="5736644"/>
            <a:ext cx="2900416" cy="369332"/>
          </a:xfrm>
          <a:prstGeom prst="rect">
            <a:avLst/>
          </a:prstGeom>
          <a:solidFill>
            <a:schemeClr val="bg1"/>
          </a:solidFill>
          <a:ln w="15875">
            <a:solidFill>
              <a:srgbClr val="0000CC"/>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a:ln>
                  <a:noFill/>
                </a:ln>
                <a:solidFill>
                  <a:prstClr val="black"/>
                </a:solidFill>
                <a:effectLst/>
                <a:uLnTx/>
                <a:uFillTx/>
                <a:latin typeface="Calibri"/>
                <a:ea typeface="+mn-ea"/>
                <a:cs typeface="+mn-cs"/>
              </a:rPr>
              <a:t>м</a:t>
            </a:r>
            <a:r>
              <a:rPr kumimoji="0" lang="ru-RU" sz="1800" b="0" i="0" u="none" strike="noStrike" kern="1200" cap="none" spc="0" normalizeH="0" baseline="0" noProof="0" dirty="0" smtClean="0">
                <a:ln>
                  <a:noFill/>
                </a:ln>
                <a:solidFill>
                  <a:prstClr val="black"/>
                </a:solidFill>
                <a:effectLst/>
                <a:uLnTx/>
                <a:uFillTx/>
                <a:latin typeface="Calibri"/>
                <a:ea typeface="+mn-ea"/>
                <a:cs typeface="+mn-cs"/>
              </a:rPr>
              <a:t>атериально-технические</a:t>
            </a:r>
            <a:endParaRPr kumimoji="0" lang="ru-RU" sz="1800" b="0" i="0" u="none" strike="noStrike" kern="1200" cap="none" spc="0" normalizeH="0" baseline="0" noProof="0" dirty="0">
              <a:ln>
                <a:noFill/>
              </a:ln>
              <a:solidFill>
                <a:prstClr val="black"/>
              </a:solidFill>
              <a:effectLst/>
              <a:uLnTx/>
              <a:uFillTx/>
              <a:latin typeface="Calibri"/>
              <a:ea typeface="+mn-ea"/>
              <a:cs typeface="+mn-cs"/>
            </a:endParaRPr>
          </a:p>
        </p:txBody>
      </p:sp>
      <p:cxnSp>
        <p:nvCxnSpPr>
          <p:cNvPr id="43" name="Прямая со стрелкой 42"/>
          <p:cNvCxnSpPr/>
          <p:nvPr/>
        </p:nvCxnSpPr>
        <p:spPr>
          <a:xfrm flipH="1">
            <a:off x="6033612" y="2421866"/>
            <a:ext cx="1369" cy="1192685"/>
          </a:xfrm>
          <a:prstGeom prst="straightConnector1">
            <a:avLst/>
          </a:prstGeom>
          <a:ln w="19050">
            <a:solidFill>
              <a:srgbClr val="003399"/>
            </a:solidFill>
            <a:tailEnd type="stealth" w="med" len="lg"/>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6661376" y="5736644"/>
            <a:ext cx="2042622" cy="369332"/>
          </a:xfrm>
          <a:prstGeom prst="rect">
            <a:avLst/>
          </a:prstGeom>
          <a:solidFill>
            <a:schemeClr val="bg1"/>
          </a:solidFill>
          <a:ln w="15875">
            <a:solidFill>
              <a:srgbClr val="0000CC"/>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smtClean="0">
                <a:ln>
                  <a:noFill/>
                </a:ln>
                <a:solidFill>
                  <a:prstClr val="black"/>
                </a:solidFill>
                <a:effectLst/>
                <a:uLnTx/>
                <a:uFillTx/>
                <a:latin typeface="Calibri"/>
                <a:ea typeface="+mn-ea"/>
                <a:cs typeface="+mn-cs"/>
              </a:rPr>
              <a:t>информационные</a:t>
            </a:r>
            <a:endParaRPr kumimoji="0" lang="ru-RU" sz="1800" b="0" i="0" u="none" strike="noStrike" kern="1200" cap="none" spc="0" normalizeH="0" baseline="0" noProof="0" dirty="0">
              <a:ln>
                <a:noFill/>
              </a:ln>
              <a:solidFill>
                <a:prstClr val="black"/>
              </a:solidFill>
              <a:effectLst/>
              <a:uLnTx/>
              <a:uFillTx/>
              <a:latin typeface="Calibri"/>
              <a:ea typeface="+mn-ea"/>
              <a:cs typeface="+mn-cs"/>
            </a:endParaRPr>
          </a:p>
        </p:txBody>
      </p:sp>
      <p:cxnSp>
        <p:nvCxnSpPr>
          <p:cNvPr id="46" name="Прямая со стрелкой 45"/>
          <p:cNvCxnSpPr/>
          <p:nvPr/>
        </p:nvCxnSpPr>
        <p:spPr>
          <a:xfrm flipV="1">
            <a:off x="4727385" y="4549966"/>
            <a:ext cx="0" cy="721220"/>
          </a:xfrm>
          <a:prstGeom prst="straightConnector1">
            <a:avLst/>
          </a:prstGeom>
          <a:ln w="15875">
            <a:solidFill>
              <a:srgbClr val="0000CC"/>
            </a:solidFill>
            <a:tailEnd type="stealth" w="med" len="lg"/>
          </a:ln>
        </p:spPr>
        <p:style>
          <a:lnRef idx="1">
            <a:schemeClr val="accent1"/>
          </a:lnRef>
          <a:fillRef idx="0">
            <a:schemeClr val="accent1"/>
          </a:fillRef>
          <a:effectRef idx="0">
            <a:schemeClr val="accent1"/>
          </a:effectRef>
          <a:fontRef idx="minor">
            <a:schemeClr val="tx1"/>
          </a:fontRef>
        </p:style>
      </p:cxnSp>
      <p:cxnSp>
        <p:nvCxnSpPr>
          <p:cNvPr id="47" name="Прямая со стрелкой 46"/>
          <p:cNvCxnSpPr/>
          <p:nvPr/>
        </p:nvCxnSpPr>
        <p:spPr>
          <a:xfrm flipV="1">
            <a:off x="7318185" y="4560583"/>
            <a:ext cx="0" cy="721220"/>
          </a:xfrm>
          <a:prstGeom prst="straightConnector1">
            <a:avLst/>
          </a:prstGeom>
          <a:ln w="15875">
            <a:solidFill>
              <a:srgbClr val="0000CC"/>
            </a:solidFill>
            <a:tailEnd type="stealth" w="med" len="lg"/>
          </a:ln>
        </p:spPr>
        <p:style>
          <a:lnRef idx="1">
            <a:schemeClr val="accent1"/>
          </a:lnRef>
          <a:fillRef idx="0">
            <a:schemeClr val="accent1"/>
          </a:fillRef>
          <a:effectRef idx="0">
            <a:schemeClr val="accent1"/>
          </a:effectRef>
          <a:fontRef idx="minor">
            <a:schemeClr val="tx1"/>
          </a:fontRef>
        </p:style>
      </p:cxnSp>
      <p:cxnSp>
        <p:nvCxnSpPr>
          <p:cNvPr id="48" name="Прямая со стрелкой 47"/>
          <p:cNvCxnSpPr/>
          <p:nvPr/>
        </p:nvCxnSpPr>
        <p:spPr>
          <a:xfrm flipV="1">
            <a:off x="6303636" y="4573701"/>
            <a:ext cx="0" cy="721220"/>
          </a:xfrm>
          <a:prstGeom prst="straightConnector1">
            <a:avLst/>
          </a:prstGeom>
          <a:ln w="15875">
            <a:solidFill>
              <a:srgbClr val="0000CC"/>
            </a:solidFill>
            <a:tailEnd type="stealth" w="med" len="lg"/>
          </a:ln>
        </p:spPr>
        <p:style>
          <a:lnRef idx="1">
            <a:schemeClr val="accent1"/>
          </a:lnRef>
          <a:fillRef idx="0">
            <a:schemeClr val="accent1"/>
          </a:fillRef>
          <a:effectRef idx="0">
            <a:schemeClr val="accent1"/>
          </a:effectRef>
          <a:fontRef idx="minor">
            <a:schemeClr val="tx1"/>
          </a:fontRef>
        </p:style>
      </p:cxnSp>
      <p:cxnSp>
        <p:nvCxnSpPr>
          <p:cNvPr id="49" name="Прямая со стрелкой 48"/>
          <p:cNvCxnSpPr/>
          <p:nvPr/>
        </p:nvCxnSpPr>
        <p:spPr>
          <a:xfrm flipV="1">
            <a:off x="5643154" y="4560583"/>
            <a:ext cx="2985" cy="1176061"/>
          </a:xfrm>
          <a:prstGeom prst="straightConnector1">
            <a:avLst/>
          </a:prstGeom>
          <a:ln w="15875">
            <a:solidFill>
              <a:srgbClr val="0000CC"/>
            </a:solidFill>
            <a:tailEnd type="stealth" w="med" len="lg"/>
          </a:ln>
        </p:spPr>
        <p:style>
          <a:lnRef idx="1">
            <a:schemeClr val="accent1"/>
          </a:lnRef>
          <a:fillRef idx="0">
            <a:schemeClr val="accent1"/>
          </a:fillRef>
          <a:effectRef idx="0">
            <a:schemeClr val="accent1"/>
          </a:effectRef>
          <a:fontRef idx="minor">
            <a:schemeClr val="tx1"/>
          </a:fontRef>
        </p:style>
      </p:cxnSp>
      <p:cxnSp>
        <p:nvCxnSpPr>
          <p:cNvPr id="51" name="Прямая со стрелкой 50"/>
          <p:cNvCxnSpPr/>
          <p:nvPr/>
        </p:nvCxnSpPr>
        <p:spPr>
          <a:xfrm flipV="1">
            <a:off x="7060374" y="4560228"/>
            <a:ext cx="2985" cy="1176061"/>
          </a:xfrm>
          <a:prstGeom prst="straightConnector1">
            <a:avLst/>
          </a:prstGeom>
          <a:ln w="15875">
            <a:solidFill>
              <a:srgbClr val="0000CC"/>
            </a:solidFill>
            <a:tailEnd type="stealth" w="med" len="lg"/>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514899" y="3707945"/>
            <a:ext cx="1520871" cy="646331"/>
          </a:xfrm>
          <a:prstGeom prst="rect">
            <a:avLst/>
          </a:prstGeom>
          <a:solidFill>
            <a:schemeClr val="accent2">
              <a:lumMod val="20000"/>
              <a:lumOff val="80000"/>
            </a:schemeClr>
          </a:solidFill>
          <a:ln w="19050">
            <a:solidFill>
              <a:srgbClr val="0000CC"/>
            </a:solidFill>
          </a:ln>
        </p:spPr>
        <p:txBody>
          <a:bodyPr vert="horz"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smtClean="0">
                <a:ln>
                  <a:noFill/>
                </a:ln>
                <a:solidFill>
                  <a:prstClr val="black"/>
                </a:solidFill>
                <a:effectLst/>
                <a:uLnTx/>
                <a:uFillTx/>
                <a:latin typeface="Calibri"/>
                <a:ea typeface="+mn-ea"/>
                <a:cs typeface="+mn-cs"/>
              </a:rPr>
              <a:t>Результаты  диагностики</a:t>
            </a:r>
            <a:endParaRPr kumimoji="0" lang="ru-RU"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482673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27448" y="0"/>
            <a:ext cx="11041267" cy="764704"/>
          </a:xfrm>
          <a:solidFill>
            <a:schemeClr val="accent1">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a:solidFill>
                  <a:prstClr val="white"/>
                </a:solidFill>
                <a:latin typeface="Arial" panose="020B0604020202020204" pitchFamily="34" charset="0"/>
                <a:cs typeface="Arial" panose="020B0604020202020204" pitchFamily="34" charset="0"/>
              </a:rPr>
              <a:t>1.Низкий уровень оснащения </a:t>
            </a:r>
            <a:r>
              <a:rPr lang="ru-RU" sz="2400" b="1" dirty="0" smtClean="0">
                <a:solidFill>
                  <a:prstClr val="white"/>
                </a:solidFill>
                <a:latin typeface="Arial" panose="020B0604020202020204" pitchFamily="34" charset="0"/>
                <a:cs typeface="Arial" panose="020B0604020202020204" pitchFamily="34" charset="0"/>
              </a:rPr>
              <a:t>школы. Рекомендуемые меры</a:t>
            </a:r>
            <a:endParaRPr lang="ru-RU" sz="2400" b="1" dirty="0">
              <a:solidFill>
                <a:prstClr val="white"/>
              </a:solidFill>
              <a:latin typeface="Arial" panose="020B0604020202020204" pitchFamily="34" charset="0"/>
              <a:cs typeface="Arial" panose="020B0604020202020204" pitchFamily="34" charset="0"/>
            </a:endParaRPr>
          </a:p>
        </p:txBody>
      </p:sp>
      <p:pic>
        <p:nvPicPr>
          <p:cNvPr id="5" name="Picture 2" descr="http://iro23.ru/sites/all/themes/Plasma/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336" y="44624"/>
            <a:ext cx="763357" cy="764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Таблица 2"/>
          <p:cNvGraphicFramePr>
            <a:graphicFrameLocks noGrp="1"/>
          </p:cNvGraphicFramePr>
          <p:nvPr>
            <p:extLst>
              <p:ext uri="{D42A27DB-BD31-4B8C-83A1-F6EECF244321}">
                <p14:modId xmlns:p14="http://schemas.microsoft.com/office/powerpoint/2010/main" val="2004498589"/>
              </p:ext>
            </p:extLst>
          </p:nvPr>
        </p:nvGraphicFramePr>
        <p:xfrm>
          <a:off x="234277" y="960121"/>
          <a:ext cx="11454803" cy="5654040"/>
        </p:xfrm>
        <a:graphic>
          <a:graphicData uri="http://schemas.openxmlformats.org/drawingml/2006/table">
            <a:tbl>
              <a:tblPr firstRow="1" firstCol="1" bandRow="1"/>
              <a:tblGrid>
                <a:gridCol w="7921324"/>
                <a:gridCol w="3533479"/>
              </a:tblGrid>
              <a:tr h="5654040">
                <a:tc>
                  <a:txBody>
                    <a:bodyPr/>
                    <a:lstStyle/>
                    <a:p>
                      <a:pPr>
                        <a:lnSpc>
                          <a:spcPct val="107000"/>
                        </a:lnSpc>
                        <a:spcAft>
                          <a:spcPts val="0"/>
                        </a:spcAft>
                      </a:pPr>
                      <a:r>
                        <a:rPr lang="ru-RU" sz="1600" b="1" kern="1200" dirty="0">
                          <a:solidFill>
                            <a:srgbClr val="002060"/>
                          </a:solidFill>
                          <a:latin typeface="+mn-lt"/>
                          <a:ea typeface="+mn-ea"/>
                          <a:cs typeface="+mn-cs"/>
                        </a:rPr>
                        <a:t>1.Подключение к решению вопроса Управление Образования и администрацию города (района</a:t>
                      </a:r>
                      <a:r>
                        <a:rPr lang="ru-RU" sz="1600" b="1" kern="1200" dirty="0" smtClean="0">
                          <a:solidFill>
                            <a:srgbClr val="002060"/>
                          </a:solidFill>
                          <a:latin typeface="+mn-lt"/>
                          <a:ea typeface="+mn-ea"/>
                          <a:cs typeface="+mn-cs"/>
                        </a:rPr>
                        <a:t>). </a:t>
                      </a:r>
                      <a:endParaRPr lang="ru-RU" sz="1600" b="1" kern="1200" dirty="0">
                        <a:solidFill>
                          <a:srgbClr val="002060"/>
                        </a:solidFill>
                        <a:latin typeface="+mn-lt"/>
                        <a:ea typeface="+mn-ea"/>
                        <a:cs typeface="+mn-cs"/>
                      </a:endParaRPr>
                    </a:p>
                    <a:p>
                      <a:pPr>
                        <a:lnSpc>
                          <a:spcPct val="107000"/>
                        </a:lnSpc>
                        <a:spcAft>
                          <a:spcPts val="0"/>
                        </a:spcAft>
                      </a:pPr>
                      <a:r>
                        <a:rPr lang="ru-RU" sz="1600" b="1" kern="1200" dirty="0">
                          <a:solidFill>
                            <a:srgbClr val="002060"/>
                          </a:solidFill>
                          <a:latin typeface="+mn-lt"/>
                          <a:ea typeface="+mn-ea"/>
                          <a:cs typeface="+mn-cs"/>
                        </a:rPr>
                        <a:t>2</a:t>
                      </a:r>
                      <a:r>
                        <a:rPr lang="ru-RU" sz="1600" b="1" kern="1200" dirty="0" smtClean="0">
                          <a:solidFill>
                            <a:srgbClr val="002060"/>
                          </a:solidFill>
                          <a:latin typeface="+mn-lt"/>
                          <a:ea typeface="+mn-ea"/>
                          <a:cs typeface="+mn-cs"/>
                        </a:rPr>
                        <a:t>. Эффективнее </a:t>
                      </a:r>
                      <a:r>
                        <a:rPr lang="ru-RU" sz="1600" b="1" kern="1200" dirty="0">
                          <a:solidFill>
                            <a:srgbClr val="002060"/>
                          </a:solidFill>
                          <a:latin typeface="+mn-lt"/>
                          <a:ea typeface="+mn-ea"/>
                          <a:cs typeface="+mn-cs"/>
                        </a:rPr>
                        <a:t>использовать в решении вопроса </a:t>
                      </a:r>
                      <a:r>
                        <a:rPr lang="ru-RU" sz="1600" b="1" kern="1200" dirty="0" smtClean="0">
                          <a:solidFill>
                            <a:srgbClr val="002060"/>
                          </a:solidFill>
                          <a:latin typeface="+mn-lt"/>
                          <a:ea typeface="+mn-ea"/>
                          <a:cs typeface="+mn-cs"/>
                        </a:rPr>
                        <a:t>Управляющий совет школы.</a:t>
                      </a:r>
                      <a:endParaRPr lang="ru-RU" sz="1600" b="1" kern="1200" dirty="0">
                        <a:solidFill>
                          <a:srgbClr val="002060"/>
                        </a:solidFill>
                        <a:latin typeface="+mn-lt"/>
                        <a:ea typeface="+mn-ea"/>
                        <a:cs typeface="+mn-cs"/>
                      </a:endParaRPr>
                    </a:p>
                    <a:p>
                      <a:pPr>
                        <a:lnSpc>
                          <a:spcPct val="107000"/>
                        </a:lnSpc>
                        <a:spcAft>
                          <a:spcPts val="0"/>
                        </a:spcAft>
                      </a:pPr>
                      <a:r>
                        <a:rPr lang="ru-RU" sz="1600" b="1" kern="1200" dirty="0" smtClean="0">
                          <a:solidFill>
                            <a:srgbClr val="002060"/>
                          </a:solidFill>
                          <a:latin typeface="+mn-lt"/>
                          <a:ea typeface="+mn-ea"/>
                          <a:cs typeface="+mn-cs"/>
                        </a:rPr>
                        <a:t>3. Повышение </a:t>
                      </a:r>
                      <a:r>
                        <a:rPr lang="ru-RU" sz="1600" b="1" kern="1200" dirty="0">
                          <a:solidFill>
                            <a:srgbClr val="002060"/>
                          </a:solidFill>
                          <a:latin typeface="+mn-lt"/>
                          <a:ea typeface="+mn-ea"/>
                          <a:cs typeface="+mn-cs"/>
                        </a:rPr>
                        <a:t>эффективности имеющихся ресурсов (пересмотр расписания занятости кабинетов</a:t>
                      </a:r>
                      <a:r>
                        <a:rPr lang="ru-RU" sz="1600" b="1" kern="1200" dirty="0" smtClean="0">
                          <a:solidFill>
                            <a:srgbClr val="002060"/>
                          </a:solidFill>
                          <a:latin typeface="+mn-lt"/>
                          <a:ea typeface="+mn-ea"/>
                          <a:cs typeface="+mn-cs"/>
                        </a:rPr>
                        <a:t>…).</a:t>
                      </a:r>
                      <a:endParaRPr lang="ru-RU" sz="1600" b="1" kern="1200" dirty="0">
                        <a:solidFill>
                          <a:srgbClr val="002060"/>
                        </a:solidFill>
                        <a:latin typeface="+mn-lt"/>
                        <a:ea typeface="+mn-ea"/>
                        <a:cs typeface="+mn-cs"/>
                      </a:endParaRPr>
                    </a:p>
                    <a:p>
                      <a:pPr>
                        <a:lnSpc>
                          <a:spcPct val="107000"/>
                        </a:lnSpc>
                        <a:spcAft>
                          <a:spcPts val="0"/>
                        </a:spcAft>
                      </a:pPr>
                      <a:r>
                        <a:rPr lang="ru-RU" sz="1600" b="1" kern="1200" dirty="0">
                          <a:solidFill>
                            <a:srgbClr val="002060"/>
                          </a:solidFill>
                          <a:latin typeface="+mn-lt"/>
                          <a:ea typeface="+mn-ea"/>
                          <a:cs typeface="+mn-cs"/>
                        </a:rPr>
                        <a:t>Расширение использования ресурсов центров Точка роста </a:t>
                      </a:r>
                    </a:p>
                    <a:p>
                      <a:pPr>
                        <a:lnSpc>
                          <a:spcPct val="107000"/>
                        </a:lnSpc>
                        <a:spcAft>
                          <a:spcPts val="0"/>
                        </a:spcAft>
                      </a:pPr>
                      <a:r>
                        <a:rPr lang="ru-RU" sz="1600" b="1" kern="1200" dirty="0">
                          <a:solidFill>
                            <a:srgbClr val="002060"/>
                          </a:solidFill>
                          <a:latin typeface="+mn-lt"/>
                          <a:ea typeface="+mn-ea"/>
                          <a:cs typeface="+mn-cs"/>
                        </a:rPr>
                        <a:t>4</a:t>
                      </a:r>
                      <a:r>
                        <a:rPr lang="ru-RU" sz="1600" b="1" kern="1200" dirty="0" smtClean="0">
                          <a:solidFill>
                            <a:srgbClr val="002060"/>
                          </a:solidFill>
                          <a:latin typeface="+mn-lt"/>
                          <a:ea typeface="+mn-ea"/>
                          <a:cs typeface="+mn-cs"/>
                        </a:rPr>
                        <a:t>. </a:t>
                      </a:r>
                      <a:r>
                        <a:rPr lang="ru-RU" sz="1600" b="1" kern="1200" dirty="0">
                          <a:solidFill>
                            <a:srgbClr val="002060"/>
                          </a:solidFill>
                          <a:latin typeface="+mn-lt"/>
                          <a:ea typeface="+mn-ea"/>
                          <a:cs typeface="+mn-cs"/>
                        </a:rPr>
                        <a:t>Создание сетевого сообщества, в рамках которого использовать возможности лабораторного оборудования других школ (новые профильные кабинеты), </a:t>
                      </a:r>
                      <a:r>
                        <a:rPr lang="ru-RU" sz="1600" b="1" kern="1200" dirty="0" err="1">
                          <a:solidFill>
                            <a:srgbClr val="002060"/>
                          </a:solidFill>
                          <a:latin typeface="+mn-lt"/>
                          <a:ea typeface="+mn-ea"/>
                          <a:cs typeface="+mn-cs"/>
                        </a:rPr>
                        <a:t>Кванториума</a:t>
                      </a:r>
                      <a:r>
                        <a:rPr lang="ru-RU" sz="1600" b="1" kern="1200" dirty="0">
                          <a:solidFill>
                            <a:srgbClr val="002060"/>
                          </a:solidFill>
                          <a:latin typeface="+mn-lt"/>
                          <a:ea typeface="+mn-ea"/>
                          <a:cs typeface="+mn-cs"/>
                        </a:rPr>
                        <a:t> (в </a:t>
                      </a:r>
                      <a:r>
                        <a:rPr lang="ru-RU" sz="1600" b="1" kern="1200" dirty="0" err="1">
                          <a:solidFill>
                            <a:srgbClr val="002060"/>
                          </a:solidFill>
                          <a:latin typeface="+mn-lt"/>
                          <a:ea typeface="+mn-ea"/>
                          <a:cs typeface="+mn-cs"/>
                        </a:rPr>
                        <a:t>т.ч</a:t>
                      </a:r>
                      <a:r>
                        <a:rPr lang="ru-RU" sz="1600" b="1" kern="1200" dirty="0">
                          <a:solidFill>
                            <a:srgbClr val="002060"/>
                          </a:solidFill>
                          <a:latin typeface="+mn-lt"/>
                          <a:ea typeface="+mn-ea"/>
                          <a:cs typeface="+mn-cs"/>
                        </a:rPr>
                        <a:t>. мобильного), </a:t>
                      </a:r>
                      <a:r>
                        <a:rPr lang="en-US" sz="1600" b="1" kern="1200" dirty="0">
                          <a:solidFill>
                            <a:srgbClr val="002060"/>
                          </a:solidFill>
                          <a:latin typeface="+mn-lt"/>
                          <a:ea typeface="+mn-ea"/>
                          <a:cs typeface="+mn-cs"/>
                        </a:rPr>
                        <a:t>IT</a:t>
                      </a:r>
                      <a:r>
                        <a:rPr lang="ru-RU" sz="1600" b="1" kern="1200" dirty="0">
                          <a:solidFill>
                            <a:srgbClr val="002060"/>
                          </a:solidFill>
                          <a:latin typeface="+mn-lt"/>
                          <a:ea typeface="+mn-ea"/>
                          <a:cs typeface="+mn-cs"/>
                        </a:rPr>
                        <a:t>-куба, создание обменного фонда… </a:t>
                      </a:r>
                    </a:p>
                    <a:p>
                      <a:pPr>
                        <a:lnSpc>
                          <a:spcPct val="107000"/>
                        </a:lnSpc>
                        <a:spcAft>
                          <a:spcPts val="0"/>
                        </a:spcAft>
                      </a:pPr>
                      <a:r>
                        <a:rPr lang="ru-RU" sz="1600" b="1" kern="1200" dirty="0">
                          <a:solidFill>
                            <a:srgbClr val="002060"/>
                          </a:solidFill>
                          <a:latin typeface="+mn-lt"/>
                          <a:ea typeface="+mn-ea"/>
                          <a:cs typeface="+mn-cs"/>
                        </a:rPr>
                        <a:t>Организация посещения уроков школьниками в образовательных учреждениях, находящихся в </a:t>
                      </a:r>
                      <a:r>
                        <a:rPr lang="ru-RU" sz="1600" b="1" kern="1200" dirty="0" smtClean="0">
                          <a:solidFill>
                            <a:srgbClr val="002060"/>
                          </a:solidFill>
                          <a:latin typeface="+mn-lt"/>
                          <a:ea typeface="+mn-ea"/>
                          <a:cs typeface="+mn-cs"/>
                        </a:rPr>
                        <a:t>доступности.</a:t>
                      </a:r>
                      <a:endParaRPr lang="ru-RU" sz="1600" b="1" kern="1200" dirty="0">
                        <a:solidFill>
                          <a:srgbClr val="002060"/>
                        </a:solidFill>
                        <a:latin typeface="+mn-lt"/>
                        <a:ea typeface="+mn-ea"/>
                        <a:cs typeface="+mn-cs"/>
                      </a:endParaRPr>
                    </a:p>
                    <a:p>
                      <a:pPr>
                        <a:lnSpc>
                          <a:spcPct val="107000"/>
                        </a:lnSpc>
                        <a:spcAft>
                          <a:spcPts val="0"/>
                        </a:spcAft>
                      </a:pPr>
                      <a:r>
                        <a:rPr lang="ru-RU" sz="1600" b="1" kern="1200" dirty="0" smtClean="0">
                          <a:solidFill>
                            <a:srgbClr val="002060"/>
                          </a:solidFill>
                          <a:latin typeface="+mn-lt"/>
                          <a:ea typeface="+mn-ea"/>
                          <a:cs typeface="+mn-cs"/>
                        </a:rPr>
                        <a:t>5. </a:t>
                      </a:r>
                      <a:r>
                        <a:rPr lang="ru-RU" sz="1600" b="1" kern="1200" dirty="0">
                          <a:solidFill>
                            <a:srgbClr val="002060"/>
                          </a:solidFill>
                          <a:latin typeface="+mn-lt"/>
                          <a:ea typeface="+mn-ea"/>
                          <a:cs typeface="+mn-cs"/>
                        </a:rPr>
                        <a:t>Создание в рамках уроков технологии (или в СПО), изобразительного искусства программы по производству оборудования для нужд </a:t>
                      </a:r>
                      <a:r>
                        <a:rPr lang="ru-RU" sz="1600" b="1" kern="1200" dirty="0" smtClean="0">
                          <a:solidFill>
                            <a:srgbClr val="002060"/>
                          </a:solidFill>
                          <a:latin typeface="+mn-lt"/>
                          <a:ea typeface="+mn-ea"/>
                          <a:cs typeface="+mn-cs"/>
                        </a:rPr>
                        <a:t>школы.</a:t>
                      </a:r>
                      <a:endParaRPr lang="ru-RU" sz="1600" b="1" kern="1200" dirty="0">
                        <a:solidFill>
                          <a:srgbClr val="002060"/>
                        </a:solidFill>
                        <a:latin typeface="+mn-lt"/>
                        <a:ea typeface="+mn-ea"/>
                        <a:cs typeface="+mn-cs"/>
                      </a:endParaRPr>
                    </a:p>
                    <a:p>
                      <a:pPr>
                        <a:lnSpc>
                          <a:spcPct val="107000"/>
                        </a:lnSpc>
                        <a:spcAft>
                          <a:spcPts val="0"/>
                        </a:spcAft>
                      </a:pPr>
                      <a:r>
                        <a:rPr lang="ru-RU" sz="1600" b="1" kern="1200" dirty="0" smtClean="0">
                          <a:solidFill>
                            <a:srgbClr val="002060"/>
                          </a:solidFill>
                          <a:latin typeface="+mn-lt"/>
                          <a:ea typeface="+mn-ea"/>
                          <a:cs typeface="+mn-cs"/>
                        </a:rPr>
                        <a:t>6. </a:t>
                      </a:r>
                      <a:r>
                        <a:rPr lang="ru-RU" sz="1600" b="1" kern="1200" dirty="0" smtClean="0">
                          <a:solidFill>
                            <a:srgbClr val="002060"/>
                          </a:solidFill>
                          <a:latin typeface="+mn-lt"/>
                          <a:ea typeface="+mn-ea"/>
                          <a:cs typeface="+mn-cs"/>
                        </a:rPr>
                        <a:t>Привлечение </a:t>
                      </a:r>
                      <a:r>
                        <a:rPr lang="ru-RU" sz="1600" b="1" kern="1200" dirty="0">
                          <a:solidFill>
                            <a:srgbClr val="002060"/>
                          </a:solidFill>
                          <a:latin typeface="+mn-lt"/>
                          <a:ea typeface="+mn-ea"/>
                          <a:cs typeface="+mn-cs"/>
                        </a:rPr>
                        <a:t>средств для оснащения школы:</a:t>
                      </a:r>
                    </a:p>
                    <a:p>
                      <a:pPr>
                        <a:lnSpc>
                          <a:spcPct val="107000"/>
                        </a:lnSpc>
                        <a:spcAft>
                          <a:spcPts val="0"/>
                        </a:spcAft>
                      </a:pPr>
                      <a:r>
                        <a:rPr lang="ru-RU" sz="1600" b="1" kern="1200" dirty="0">
                          <a:solidFill>
                            <a:srgbClr val="002060"/>
                          </a:solidFill>
                          <a:latin typeface="+mn-lt"/>
                          <a:ea typeface="+mn-ea"/>
                          <a:cs typeface="+mn-cs"/>
                        </a:rPr>
                        <a:t>-	развитие платных образовательных услуг;</a:t>
                      </a:r>
                    </a:p>
                    <a:p>
                      <a:pPr>
                        <a:lnSpc>
                          <a:spcPct val="107000"/>
                        </a:lnSpc>
                        <a:spcAft>
                          <a:spcPts val="0"/>
                        </a:spcAft>
                      </a:pPr>
                      <a:r>
                        <a:rPr lang="ru-RU" sz="1600" b="1" kern="1200" dirty="0">
                          <a:solidFill>
                            <a:srgbClr val="002060"/>
                          </a:solidFill>
                          <a:latin typeface="+mn-lt"/>
                          <a:ea typeface="+mn-ea"/>
                          <a:cs typeface="+mn-cs"/>
                        </a:rPr>
                        <a:t>-	обеспечение конкурсного финансирования (в форме субсидий и грантов), грантов и стипендий для детей разных целевых групп, с целью поддержки их дальнейшего профессионального развития;</a:t>
                      </a:r>
                    </a:p>
                    <a:p>
                      <a:pPr>
                        <a:lnSpc>
                          <a:spcPct val="107000"/>
                        </a:lnSpc>
                        <a:spcAft>
                          <a:spcPts val="0"/>
                        </a:spcAft>
                      </a:pPr>
                      <a:r>
                        <a:rPr lang="ru-RU" sz="1600" b="1" kern="1200" dirty="0">
                          <a:solidFill>
                            <a:srgbClr val="002060"/>
                          </a:solidFill>
                          <a:latin typeface="+mn-lt"/>
                          <a:ea typeface="+mn-ea"/>
                          <a:cs typeface="+mn-cs"/>
                        </a:rPr>
                        <a:t>-	привлечение средств предпринимателей </a:t>
                      </a:r>
                      <a:r>
                        <a:rPr lang="ru-RU" sz="1600" b="1" kern="1200" dirty="0" smtClean="0">
                          <a:solidFill>
                            <a:srgbClr val="002060"/>
                          </a:solidFill>
                          <a:latin typeface="+mn-lt"/>
                          <a:ea typeface="+mn-ea"/>
                          <a:cs typeface="+mn-cs"/>
                        </a:rPr>
                        <a:t>района</a:t>
                      </a:r>
                      <a:r>
                        <a:rPr lang="ru-RU" sz="1600" b="1" kern="1200" dirty="0">
                          <a:solidFill>
                            <a:srgbClr val="002060"/>
                          </a:solidFill>
                          <a:latin typeface="+mn-lt"/>
                          <a:ea typeface="+mn-ea"/>
                          <a:cs typeface="+mn-cs"/>
                        </a:rPr>
                        <a:t>, общественных фондов в качестве спонсорской поддержки развития дополнительного образования </a:t>
                      </a:r>
                      <a:r>
                        <a:rPr lang="ru-RU" sz="1600" b="1" kern="1200" dirty="0" smtClean="0">
                          <a:solidFill>
                            <a:srgbClr val="002060"/>
                          </a:solidFill>
                          <a:latin typeface="+mn-lt"/>
                          <a:ea typeface="+mn-ea"/>
                          <a:cs typeface="+mn-cs"/>
                        </a:rPr>
                        <a:t>детей.</a:t>
                      </a:r>
                      <a:endParaRPr lang="ru-RU" sz="1600" b="1" kern="1200" dirty="0">
                        <a:solidFill>
                          <a:srgbClr val="002060"/>
                        </a:solidFill>
                        <a:latin typeface="+mn-lt"/>
                        <a:ea typeface="+mn-ea"/>
                        <a:cs typeface="+mn-cs"/>
                      </a:endParaRPr>
                    </a:p>
                  </a:txBody>
                  <a:tcPr marL="53662" marR="536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600" b="1" kern="1200" dirty="0" smtClean="0">
                          <a:solidFill>
                            <a:srgbClr val="002060"/>
                          </a:solidFill>
                          <a:latin typeface="+mn-lt"/>
                          <a:ea typeface="+mn-ea"/>
                          <a:cs typeface="+mn-cs"/>
                        </a:rPr>
                        <a:t>Принять участие в мероприятиях </a:t>
                      </a:r>
                      <a:r>
                        <a:rPr lang="ru-RU" sz="1600" b="1" kern="1200" dirty="0">
                          <a:solidFill>
                            <a:srgbClr val="002060"/>
                          </a:solidFill>
                          <a:latin typeface="+mn-lt"/>
                          <a:ea typeface="+mn-ea"/>
                          <a:cs typeface="+mn-cs"/>
                        </a:rPr>
                        <a:t>национального проекта «Образование</a:t>
                      </a:r>
                      <a:r>
                        <a:rPr lang="ru-RU" sz="1600" b="1" kern="1200" dirty="0" smtClean="0">
                          <a:solidFill>
                            <a:srgbClr val="002060"/>
                          </a:solidFill>
                          <a:latin typeface="+mn-lt"/>
                          <a:ea typeface="+mn-ea"/>
                          <a:cs typeface="+mn-cs"/>
                        </a:rPr>
                        <a:t>».</a:t>
                      </a:r>
                      <a:endParaRPr lang="ru-RU" sz="1600" b="1" kern="1200" dirty="0">
                        <a:solidFill>
                          <a:srgbClr val="002060"/>
                        </a:solidFill>
                        <a:latin typeface="+mn-lt"/>
                        <a:ea typeface="+mn-ea"/>
                        <a:cs typeface="+mn-cs"/>
                      </a:endParaRPr>
                    </a:p>
                    <a:p>
                      <a:pPr>
                        <a:lnSpc>
                          <a:spcPct val="107000"/>
                        </a:lnSpc>
                        <a:spcAft>
                          <a:spcPts val="0"/>
                        </a:spcAft>
                      </a:pPr>
                      <a:r>
                        <a:rPr lang="ru-RU" sz="1600" b="1" kern="1200" dirty="0">
                          <a:solidFill>
                            <a:srgbClr val="002060"/>
                          </a:solidFill>
                          <a:latin typeface="+mn-lt"/>
                          <a:ea typeface="+mn-ea"/>
                          <a:cs typeface="+mn-cs"/>
                        </a:rPr>
                        <a:t>Изменения в Программу развития ОО (перспективное дооборудование…),</a:t>
                      </a:r>
                    </a:p>
                    <a:p>
                      <a:pPr>
                        <a:lnSpc>
                          <a:spcPct val="107000"/>
                        </a:lnSpc>
                        <a:spcAft>
                          <a:spcPts val="0"/>
                        </a:spcAft>
                      </a:pPr>
                      <a:r>
                        <a:rPr lang="ru-RU" sz="1600" b="1" kern="1200" dirty="0">
                          <a:solidFill>
                            <a:srgbClr val="002060"/>
                          </a:solidFill>
                          <a:latin typeface="+mn-lt"/>
                          <a:ea typeface="+mn-ea"/>
                          <a:cs typeface="+mn-cs"/>
                        </a:rPr>
                        <a:t>ООП ООО (мат-</a:t>
                      </a:r>
                      <a:r>
                        <a:rPr lang="ru-RU" sz="1600" b="1" kern="1200" dirty="0" err="1">
                          <a:solidFill>
                            <a:srgbClr val="002060"/>
                          </a:solidFill>
                          <a:latin typeface="+mn-lt"/>
                          <a:ea typeface="+mn-ea"/>
                          <a:cs typeface="+mn-cs"/>
                        </a:rPr>
                        <a:t>технич</a:t>
                      </a:r>
                      <a:r>
                        <a:rPr lang="ru-RU" sz="1600" b="1" kern="1200" dirty="0">
                          <a:solidFill>
                            <a:srgbClr val="002060"/>
                          </a:solidFill>
                          <a:latin typeface="+mn-lt"/>
                          <a:ea typeface="+mn-ea"/>
                          <a:cs typeface="+mn-cs"/>
                        </a:rPr>
                        <a:t> обеспечение)</a:t>
                      </a:r>
                    </a:p>
                    <a:p>
                      <a:pPr>
                        <a:lnSpc>
                          <a:spcPct val="107000"/>
                        </a:lnSpc>
                        <a:spcAft>
                          <a:spcPts val="0"/>
                        </a:spcAft>
                      </a:pPr>
                      <a:r>
                        <a:rPr lang="ru-RU" sz="1600" b="1" kern="1200" dirty="0">
                          <a:solidFill>
                            <a:srgbClr val="002060"/>
                          </a:solidFill>
                          <a:latin typeface="+mn-lt"/>
                          <a:ea typeface="+mn-ea"/>
                          <a:cs typeface="+mn-cs"/>
                        </a:rPr>
                        <a:t> </a:t>
                      </a:r>
                    </a:p>
                    <a:p>
                      <a:pPr>
                        <a:lnSpc>
                          <a:spcPct val="107000"/>
                        </a:lnSpc>
                        <a:spcAft>
                          <a:spcPts val="0"/>
                        </a:spcAft>
                      </a:pPr>
                      <a:r>
                        <a:rPr lang="ru-RU" sz="1600" b="1" kern="1200" dirty="0">
                          <a:solidFill>
                            <a:srgbClr val="002060"/>
                          </a:solidFill>
                          <a:latin typeface="+mn-lt"/>
                          <a:ea typeface="+mn-ea"/>
                          <a:cs typeface="+mn-cs"/>
                        </a:rPr>
                        <a:t>Пример:</a:t>
                      </a:r>
                    </a:p>
                    <a:p>
                      <a:pPr>
                        <a:lnSpc>
                          <a:spcPct val="107000"/>
                        </a:lnSpc>
                        <a:spcAft>
                          <a:spcPts val="0"/>
                        </a:spcAft>
                      </a:pPr>
                      <a:r>
                        <a:rPr lang="ru-RU" sz="1600" b="1" i="1" kern="1200" dirty="0">
                          <a:solidFill>
                            <a:srgbClr val="002060"/>
                          </a:solidFill>
                          <a:latin typeface="+mn-lt"/>
                          <a:ea typeface="+mn-ea"/>
                          <a:cs typeface="+mn-cs"/>
                        </a:rPr>
                        <a:t>Приобрести персональные компьютеры, и оргтехнику для педагогов и </a:t>
                      </a:r>
                      <a:r>
                        <a:rPr lang="ru-RU" sz="1600" b="1" i="1" kern="1200" dirty="0" smtClean="0">
                          <a:solidFill>
                            <a:srgbClr val="002060"/>
                          </a:solidFill>
                          <a:latin typeface="+mn-lt"/>
                          <a:ea typeface="+mn-ea"/>
                          <a:cs typeface="+mn-cs"/>
                        </a:rPr>
                        <a:t>обучающихся;</a:t>
                      </a:r>
                    </a:p>
                    <a:p>
                      <a:pPr>
                        <a:lnSpc>
                          <a:spcPct val="107000"/>
                        </a:lnSpc>
                        <a:spcAft>
                          <a:spcPts val="0"/>
                        </a:spcAft>
                      </a:pPr>
                      <a:r>
                        <a:rPr lang="ru-RU" sz="1600" b="1" i="1" kern="1200" dirty="0" smtClean="0">
                          <a:solidFill>
                            <a:srgbClr val="002060"/>
                          </a:solidFill>
                          <a:latin typeface="+mn-lt"/>
                          <a:ea typeface="+mn-ea"/>
                          <a:cs typeface="+mn-cs"/>
                        </a:rPr>
                        <a:t>обеспечить </a:t>
                      </a:r>
                      <a:r>
                        <a:rPr lang="ru-RU" sz="1600" b="1" i="1" kern="1200" dirty="0">
                          <a:solidFill>
                            <a:srgbClr val="002060"/>
                          </a:solidFill>
                          <a:latin typeface="+mn-lt"/>
                          <a:ea typeface="+mn-ea"/>
                          <a:cs typeface="+mn-cs"/>
                        </a:rPr>
                        <a:t>качественный доступ к высокоскоростному Интернету во всех учебных классах; </a:t>
                      </a:r>
                      <a:endParaRPr lang="ru-RU" sz="1600" b="1" i="1" kern="1200" dirty="0" smtClean="0">
                        <a:solidFill>
                          <a:srgbClr val="002060"/>
                        </a:solidFill>
                        <a:latin typeface="+mn-lt"/>
                        <a:ea typeface="+mn-ea"/>
                        <a:cs typeface="+mn-cs"/>
                      </a:endParaRPr>
                    </a:p>
                    <a:p>
                      <a:pPr>
                        <a:lnSpc>
                          <a:spcPct val="107000"/>
                        </a:lnSpc>
                        <a:spcAft>
                          <a:spcPts val="0"/>
                        </a:spcAft>
                      </a:pPr>
                      <a:r>
                        <a:rPr lang="ru-RU" sz="1600" b="1" i="1" kern="1200" dirty="0" smtClean="0">
                          <a:solidFill>
                            <a:srgbClr val="002060"/>
                          </a:solidFill>
                          <a:latin typeface="+mn-lt"/>
                          <a:ea typeface="+mn-ea"/>
                          <a:cs typeface="+mn-cs"/>
                        </a:rPr>
                        <a:t>приобрести </a:t>
                      </a:r>
                      <a:r>
                        <a:rPr lang="ru-RU" sz="1600" b="1" i="1" kern="1200" dirty="0">
                          <a:solidFill>
                            <a:srgbClr val="002060"/>
                          </a:solidFill>
                          <a:latin typeface="+mn-lt"/>
                          <a:ea typeface="+mn-ea"/>
                          <a:cs typeface="+mn-cs"/>
                        </a:rPr>
                        <a:t>лабораторное оборудование для специализированных кабинетов; произвести капитальный ремонт спортивного зала и обустройство спортивной площадки</a:t>
                      </a:r>
                    </a:p>
                  </a:txBody>
                  <a:tcPr marL="53662" marR="536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13914181"/>
      </p:ext>
    </p:extLst>
  </p:cSld>
  <p:clrMapOvr>
    <a:masterClrMapping/>
  </p:clrMapOvr>
  <p:transition spd="med">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27448" y="0"/>
            <a:ext cx="11041267" cy="764704"/>
          </a:xfrm>
          <a:solidFill>
            <a:schemeClr val="accent1">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a:solidFill>
                  <a:prstClr val="white"/>
                </a:solidFill>
                <a:latin typeface="Arial" panose="020B0604020202020204" pitchFamily="34" charset="0"/>
                <a:cs typeface="Arial" panose="020B0604020202020204" pitchFamily="34" charset="0"/>
              </a:rPr>
              <a:t>2</a:t>
            </a:r>
            <a:r>
              <a:rPr lang="ru-RU" sz="2400" b="1" dirty="0" smtClean="0">
                <a:solidFill>
                  <a:prstClr val="white"/>
                </a:solidFill>
                <a:latin typeface="Arial" panose="020B0604020202020204" pitchFamily="34" charset="0"/>
                <a:cs typeface="Arial" panose="020B0604020202020204" pitchFamily="34" charset="0"/>
              </a:rPr>
              <a:t>. Дефицит </a:t>
            </a:r>
            <a:r>
              <a:rPr lang="ru-RU" sz="2400" b="1" dirty="0">
                <a:solidFill>
                  <a:prstClr val="white"/>
                </a:solidFill>
                <a:latin typeface="Arial" panose="020B0604020202020204" pitchFamily="34" charset="0"/>
                <a:cs typeface="Arial" panose="020B0604020202020204" pitchFamily="34" charset="0"/>
              </a:rPr>
              <a:t>педагогических </a:t>
            </a:r>
            <a:r>
              <a:rPr lang="ru-RU" sz="2400" b="1" dirty="0" smtClean="0">
                <a:solidFill>
                  <a:prstClr val="white"/>
                </a:solidFill>
                <a:latin typeface="Arial" panose="020B0604020202020204" pitchFamily="34" charset="0"/>
                <a:cs typeface="Arial" panose="020B0604020202020204" pitchFamily="34" charset="0"/>
              </a:rPr>
              <a:t>кадров. Рекомендуемые меры</a:t>
            </a:r>
            <a:endParaRPr lang="ru-RU" sz="2400" b="1" dirty="0">
              <a:solidFill>
                <a:prstClr val="white"/>
              </a:solidFill>
              <a:latin typeface="Arial" panose="020B0604020202020204" pitchFamily="34" charset="0"/>
              <a:cs typeface="Arial" panose="020B0604020202020204" pitchFamily="34" charset="0"/>
            </a:endParaRPr>
          </a:p>
        </p:txBody>
      </p:sp>
      <p:pic>
        <p:nvPicPr>
          <p:cNvPr id="5" name="Picture 2" descr="http://iro23.ru/sites/all/themes/Plasma/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336" y="44624"/>
            <a:ext cx="763357" cy="764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Таблица 2"/>
          <p:cNvGraphicFramePr>
            <a:graphicFrameLocks noGrp="1"/>
          </p:cNvGraphicFramePr>
          <p:nvPr>
            <p:extLst>
              <p:ext uri="{D42A27DB-BD31-4B8C-83A1-F6EECF244321}">
                <p14:modId xmlns:p14="http://schemas.microsoft.com/office/powerpoint/2010/main" val="2048952923"/>
              </p:ext>
            </p:extLst>
          </p:nvPr>
        </p:nvGraphicFramePr>
        <p:xfrm>
          <a:off x="234277" y="960121"/>
          <a:ext cx="11454803" cy="5654040"/>
        </p:xfrm>
        <a:graphic>
          <a:graphicData uri="http://schemas.openxmlformats.org/drawingml/2006/table">
            <a:tbl>
              <a:tblPr firstRow="1" firstCol="1" bandRow="1"/>
              <a:tblGrid>
                <a:gridCol w="7921324"/>
                <a:gridCol w="3533479"/>
              </a:tblGrid>
              <a:tr h="5654040">
                <a:tc>
                  <a:txBody>
                    <a:bodyPr/>
                    <a:lstStyle/>
                    <a:p>
                      <a:pPr>
                        <a:lnSpc>
                          <a:spcPct val="107000"/>
                        </a:lnSpc>
                        <a:spcAft>
                          <a:spcPts val="0"/>
                        </a:spcAft>
                      </a:pPr>
                      <a:r>
                        <a:rPr lang="ru-RU" sz="1600" b="1" kern="1200" dirty="0" smtClean="0">
                          <a:solidFill>
                            <a:srgbClr val="002060"/>
                          </a:solidFill>
                          <a:latin typeface="+mn-lt"/>
                          <a:ea typeface="+mn-ea"/>
                          <a:cs typeface="+mn-cs"/>
                        </a:rPr>
                        <a:t>1.Участие школы, администрации района в решении проблемы, в том числе путем создания комфортных условий проживания и работы для привлекаемых специалистов </a:t>
                      </a:r>
                    </a:p>
                    <a:p>
                      <a:pPr>
                        <a:lnSpc>
                          <a:spcPct val="107000"/>
                        </a:lnSpc>
                        <a:spcAft>
                          <a:spcPts val="0"/>
                        </a:spcAft>
                      </a:pPr>
                      <a:r>
                        <a:rPr lang="ru-RU" sz="1600" b="1" kern="1200" dirty="0" smtClean="0">
                          <a:solidFill>
                            <a:srgbClr val="002060"/>
                          </a:solidFill>
                          <a:latin typeface="+mn-lt"/>
                          <a:ea typeface="+mn-ea"/>
                          <a:cs typeface="+mn-cs"/>
                        </a:rPr>
                        <a:t>2. Внедрение практик сетевого взаимодействия с использованием элементов цифровой образовательной среды (при возможности), в том числе с привлечением педагогов из сильных школ к проведению уроков в школах с дефицитом педагогических кадров. Организация сетевого взаимодействия – объединение кадровых ресурсов близлежащих школ – может частично компенсировать дефицит кадров, а также в некоторых случаях восполнить материальные дефициты школ, при поддержке управленческими решениями. </a:t>
                      </a:r>
                    </a:p>
                    <a:p>
                      <a:pPr>
                        <a:lnSpc>
                          <a:spcPct val="107000"/>
                        </a:lnSpc>
                        <a:spcAft>
                          <a:spcPts val="0"/>
                        </a:spcAft>
                      </a:pPr>
                      <a:r>
                        <a:rPr lang="ru-RU" sz="1600" b="1" kern="1200" dirty="0" smtClean="0">
                          <a:solidFill>
                            <a:srgbClr val="002060"/>
                          </a:solidFill>
                          <a:latin typeface="+mn-lt"/>
                          <a:ea typeface="+mn-ea"/>
                          <a:cs typeface="+mn-cs"/>
                        </a:rPr>
                        <a:t>4.Привлечение педагогов из соседних школ и внедрение модульного обучения, технологий погружения. </a:t>
                      </a:r>
                    </a:p>
                    <a:p>
                      <a:pPr>
                        <a:lnSpc>
                          <a:spcPct val="107000"/>
                        </a:lnSpc>
                        <a:spcAft>
                          <a:spcPts val="0"/>
                        </a:spcAft>
                      </a:pPr>
                      <a:r>
                        <a:rPr lang="ru-RU" sz="1600" b="1" kern="1200" dirty="0" smtClean="0">
                          <a:solidFill>
                            <a:srgbClr val="002060"/>
                          </a:solidFill>
                          <a:latin typeface="+mn-lt"/>
                          <a:ea typeface="+mn-ea"/>
                          <a:cs typeface="+mn-cs"/>
                        </a:rPr>
                        <a:t>5. Привлечение в образовательный процесс студентов выпускников педагогических и профильных ВУЗов </a:t>
                      </a:r>
                    </a:p>
                    <a:p>
                      <a:pPr>
                        <a:lnSpc>
                          <a:spcPct val="107000"/>
                        </a:lnSpc>
                        <a:spcAft>
                          <a:spcPts val="0"/>
                        </a:spcAft>
                      </a:pPr>
                      <a:r>
                        <a:rPr lang="ru-RU" sz="1600" b="1" kern="1200" dirty="0" smtClean="0">
                          <a:solidFill>
                            <a:srgbClr val="002060"/>
                          </a:solidFill>
                          <a:latin typeface="+mn-lt"/>
                          <a:ea typeface="+mn-ea"/>
                          <a:cs typeface="+mn-cs"/>
                        </a:rPr>
                        <a:t>6. Привлечение в образовательный процесс педагогов из других регионов по программе «Земский учитель». </a:t>
                      </a:r>
                    </a:p>
                    <a:p>
                      <a:pPr>
                        <a:lnSpc>
                          <a:spcPct val="107000"/>
                        </a:lnSpc>
                        <a:spcAft>
                          <a:spcPts val="0"/>
                        </a:spcAft>
                      </a:pPr>
                      <a:r>
                        <a:rPr lang="ru-RU" sz="1600" b="1" kern="1200" dirty="0" smtClean="0">
                          <a:solidFill>
                            <a:srgbClr val="002060"/>
                          </a:solidFill>
                          <a:latin typeface="+mn-lt"/>
                          <a:ea typeface="+mn-ea"/>
                          <a:cs typeface="+mn-cs"/>
                        </a:rPr>
                        <a:t>7. Внедрение практик «дистанционного учителя», использование информационных платформ, модульных систем обучения, сетевых педагогов, телешколы.</a:t>
                      </a:r>
                      <a:endParaRPr lang="ru-RU" sz="1600" b="1" kern="1200" dirty="0">
                        <a:solidFill>
                          <a:srgbClr val="002060"/>
                        </a:solidFill>
                        <a:latin typeface="+mn-lt"/>
                        <a:ea typeface="+mn-ea"/>
                        <a:cs typeface="+mn-cs"/>
                      </a:endParaRPr>
                    </a:p>
                  </a:txBody>
                  <a:tcPr marL="53662" marR="536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600" b="1" kern="1200" dirty="0" smtClean="0">
                          <a:solidFill>
                            <a:srgbClr val="002060"/>
                          </a:solidFill>
                          <a:latin typeface="+mn-lt"/>
                          <a:ea typeface="+mn-ea"/>
                          <a:cs typeface="+mn-cs"/>
                        </a:rPr>
                        <a:t>Пример:</a:t>
                      </a:r>
                    </a:p>
                    <a:p>
                      <a:pPr>
                        <a:lnSpc>
                          <a:spcPct val="107000"/>
                        </a:lnSpc>
                        <a:spcAft>
                          <a:spcPts val="0"/>
                        </a:spcAft>
                      </a:pPr>
                      <a:r>
                        <a:rPr lang="ru-RU" sz="1600" b="1" i="1" kern="1200" dirty="0" smtClean="0">
                          <a:solidFill>
                            <a:srgbClr val="002060"/>
                          </a:solidFill>
                          <a:latin typeface="+mn-lt"/>
                          <a:ea typeface="+mn-ea"/>
                          <a:cs typeface="+mn-cs"/>
                        </a:rPr>
                        <a:t>Подать информацию в Центр занятости населения о замещении вакантных должностей учителей истории, обществознания и английского языка; </a:t>
                      </a:r>
                    </a:p>
                    <a:p>
                      <a:pPr>
                        <a:lnSpc>
                          <a:spcPct val="107000"/>
                        </a:lnSpc>
                        <a:spcAft>
                          <a:spcPts val="0"/>
                        </a:spcAft>
                      </a:pPr>
                      <a:r>
                        <a:rPr lang="ru-RU" sz="1600" b="1" i="1" kern="1200" dirty="0" smtClean="0">
                          <a:solidFill>
                            <a:srgbClr val="002060"/>
                          </a:solidFill>
                          <a:latin typeface="+mn-lt"/>
                          <a:ea typeface="+mn-ea"/>
                          <a:cs typeface="+mn-cs"/>
                        </a:rPr>
                        <a:t>Принять участие в программе «Земский учитель»</a:t>
                      </a:r>
                    </a:p>
                    <a:p>
                      <a:pPr>
                        <a:lnSpc>
                          <a:spcPct val="107000"/>
                        </a:lnSpc>
                        <a:spcAft>
                          <a:spcPts val="0"/>
                        </a:spcAft>
                      </a:pPr>
                      <a:endParaRPr lang="ru-RU" sz="1600" b="1" i="1" kern="1200" dirty="0" smtClean="0">
                        <a:solidFill>
                          <a:srgbClr val="002060"/>
                        </a:solidFill>
                        <a:latin typeface="+mn-lt"/>
                        <a:ea typeface="+mn-ea"/>
                        <a:cs typeface="+mn-cs"/>
                      </a:endParaRPr>
                    </a:p>
                    <a:p>
                      <a:pPr>
                        <a:lnSpc>
                          <a:spcPct val="107000"/>
                        </a:lnSpc>
                        <a:spcAft>
                          <a:spcPts val="0"/>
                        </a:spcAft>
                      </a:pPr>
                      <a:endParaRPr lang="ru-RU" sz="1600" b="1" i="1" kern="1200" dirty="0" smtClean="0">
                        <a:solidFill>
                          <a:srgbClr val="002060"/>
                        </a:solidFill>
                        <a:latin typeface="+mn-lt"/>
                        <a:ea typeface="+mn-ea"/>
                        <a:cs typeface="+mn-cs"/>
                      </a:endParaRPr>
                    </a:p>
                  </a:txBody>
                  <a:tcPr marL="53662" marR="536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94273511"/>
      </p:ext>
    </p:extLst>
  </p:cSld>
  <p:clrMapOvr>
    <a:masterClrMapping/>
  </p:clrMapOvr>
  <p:transition spd="med">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27448" y="0"/>
            <a:ext cx="11041267" cy="653143"/>
          </a:xfrm>
          <a:solidFill>
            <a:schemeClr val="accent1">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a:solidFill>
                  <a:prstClr val="white"/>
                </a:solidFill>
                <a:latin typeface="Arial" panose="020B0604020202020204" pitchFamily="34" charset="0"/>
                <a:cs typeface="Arial" panose="020B0604020202020204" pitchFamily="34" charset="0"/>
              </a:rPr>
              <a:t>3.Недостаточная предметная и методическая компетентность учителей. </a:t>
            </a:r>
            <a:r>
              <a:rPr lang="ru-RU" sz="2400" b="1" dirty="0" smtClean="0">
                <a:solidFill>
                  <a:prstClr val="white"/>
                </a:solidFill>
                <a:latin typeface="Arial" panose="020B0604020202020204" pitchFamily="34" charset="0"/>
                <a:cs typeface="Arial" panose="020B0604020202020204" pitchFamily="34" charset="0"/>
              </a:rPr>
              <a:t>Рекомендуемые меры</a:t>
            </a:r>
            <a:endParaRPr lang="ru-RU" sz="2400" b="1" dirty="0">
              <a:solidFill>
                <a:prstClr val="white"/>
              </a:solidFill>
              <a:latin typeface="Arial" panose="020B0604020202020204" pitchFamily="34" charset="0"/>
              <a:cs typeface="Arial" panose="020B0604020202020204" pitchFamily="34" charset="0"/>
            </a:endParaRPr>
          </a:p>
        </p:txBody>
      </p:sp>
      <p:pic>
        <p:nvPicPr>
          <p:cNvPr id="5" name="Picture 2" descr="http://iro23.ru/sites/all/themes/Plasma/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131" y="44624"/>
            <a:ext cx="647562" cy="648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Таблица 2"/>
          <p:cNvGraphicFramePr>
            <a:graphicFrameLocks noGrp="1"/>
          </p:cNvGraphicFramePr>
          <p:nvPr>
            <p:extLst>
              <p:ext uri="{D42A27DB-BD31-4B8C-83A1-F6EECF244321}">
                <p14:modId xmlns:p14="http://schemas.microsoft.com/office/powerpoint/2010/main" val="2153567611"/>
              </p:ext>
            </p:extLst>
          </p:nvPr>
        </p:nvGraphicFramePr>
        <p:xfrm>
          <a:off x="119337" y="960121"/>
          <a:ext cx="11828824" cy="5740273"/>
        </p:xfrm>
        <a:graphic>
          <a:graphicData uri="http://schemas.openxmlformats.org/drawingml/2006/table">
            <a:tbl>
              <a:tblPr firstRow="1" firstCol="1" bandRow="1"/>
              <a:tblGrid>
                <a:gridCol w="9396138"/>
                <a:gridCol w="2432686"/>
              </a:tblGrid>
              <a:tr h="5654040">
                <a:tc>
                  <a:txBody>
                    <a:bodyPr/>
                    <a:lstStyle/>
                    <a:p>
                      <a:pPr>
                        <a:lnSpc>
                          <a:spcPct val="107000"/>
                        </a:lnSpc>
                        <a:spcAft>
                          <a:spcPts val="0"/>
                        </a:spcAft>
                      </a:pPr>
                      <a:r>
                        <a:rPr lang="ru-RU" sz="1600" b="1" kern="1200" dirty="0" smtClean="0">
                          <a:solidFill>
                            <a:srgbClr val="002060"/>
                          </a:solidFill>
                          <a:latin typeface="+mn-lt"/>
                          <a:ea typeface="+mn-ea"/>
                          <a:cs typeface="+mn-cs"/>
                        </a:rPr>
                        <a:t>Проведение оценки </a:t>
                      </a:r>
                      <a:r>
                        <a:rPr lang="ru-RU" sz="1600" b="1" kern="1200" dirty="0" err="1" smtClean="0">
                          <a:solidFill>
                            <a:srgbClr val="002060"/>
                          </a:solidFill>
                          <a:latin typeface="+mn-lt"/>
                          <a:ea typeface="+mn-ea"/>
                          <a:cs typeface="+mn-cs"/>
                        </a:rPr>
                        <a:t>сформированности</a:t>
                      </a:r>
                      <a:r>
                        <a:rPr lang="ru-RU" sz="1600" b="1" kern="1200" dirty="0" smtClean="0">
                          <a:solidFill>
                            <a:srgbClr val="002060"/>
                          </a:solidFill>
                          <a:latin typeface="+mn-lt"/>
                          <a:ea typeface="+mn-ea"/>
                          <a:cs typeface="+mn-cs"/>
                        </a:rPr>
                        <a:t> предметных и методических компетенций учителей. Выявление предметных и методических дефицитов.</a:t>
                      </a:r>
                    </a:p>
                    <a:p>
                      <a:pPr>
                        <a:lnSpc>
                          <a:spcPct val="107000"/>
                        </a:lnSpc>
                        <a:spcAft>
                          <a:spcPts val="0"/>
                        </a:spcAft>
                      </a:pPr>
                      <a:r>
                        <a:rPr lang="ru-RU" sz="1600" b="1" kern="1200" dirty="0" smtClean="0">
                          <a:solidFill>
                            <a:srgbClr val="002060"/>
                          </a:solidFill>
                          <a:latin typeface="+mn-lt"/>
                          <a:ea typeface="+mn-ea"/>
                          <a:cs typeface="+mn-cs"/>
                        </a:rPr>
                        <a:t>Разработка персонифицированных карт с рекомендациями переподготовки, программ повышения квалификации для оказания адресной методической помощи на основе выявленных проблем.</a:t>
                      </a:r>
                    </a:p>
                    <a:p>
                      <a:pPr>
                        <a:lnSpc>
                          <a:spcPct val="107000"/>
                        </a:lnSpc>
                        <a:spcAft>
                          <a:spcPts val="0"/>
                        </a:spcAft>
                      </a:pPr>
                      <a:r>
                        <a:rPr lang="ru-RU" sz="1600" b="1" kern="1200" dirty="0" smtClean="0">
                          <a:solidFill>
                            <a:srgbClr val="002060"/>
                          </a:solidFill>
                          <a:latin typeface="+mn-lt"/>
                          <a:ea typeface="+mn-ea"/>
                          <a:cs typeface="+mn-cs"/>
                        </a:rPr>
                        <a:t>Обеспечить взаимодействие с муниципальным </a:t>
                      </a:r>
                      <a:r>
                        <a:rPr lang="ru-RU" sz="1600" b="1" kern="1200" dirty="0" err="1" smtClean="0">
                          <a:solidFill>
                            <a:srgbClr val="002060"/>
                          </a:solidFill>
                          <a:latin typeface="+mn-lt"/>
                          <a:ea typeface="+mn-ea"/>
                          <a:cs typeface="+mn-cs"/>
                        </a:rPr>
                        <a:t>тьюторским</a:t>
                      </a:r>
                      <a:r>
                        <a:rPr lang="ru-RU" sz="1600" b="1" kern="1200" dirty="0" smtClean="0">
                          <a:solidFill>
                            <a:srgbClr val="002060"/>
                          </a:solidFill>
                          <a:latin typeface="+mn-lt"/>
                          <a:ea typeface="+mn-ea"/>
                          <a:cs typeface="+mn-cs"/>
                        </a:rPr>
                        <a:t> центром. Закрепление </a:t>
                      </a:r>
                      <a:r>
                        <a:rPr lang="ru-RU" sz="1600" b="1" kern="1200" dirty="0" err="1" smtClean="0">
                          <a:solidFill>
                            <a:srgbClr val="002060"/>
                          </a:solidFill>
                          <a:latin typeface="+mn-lt"/>
                          <a:ea typeface="+mn-ea"/>
                          <a:cs typeface="+mn-cs"/>
                        </a:rPr>
                        <a:t>тьютора</a:t>
                      </a:r>
                      <a:r>
                        <a:rPr lang="ru-RU" sz="1600" b="1" kern="1200" dirty="0" smtClean="0">
                          <a:solidFill>
                            <a:srgbClr val="002060"/>
                          </a:solidFill>
                          <a:latin typeface="+mn-lt"/>
                          <a:ea typeface="+mn-ea"/>
                          <a:cs typeface="+mn-cs"/>
                        </a:rPr>
                        <a:t> за педагогом.  </a:t>
                      </a:r>
                    </a:p>
                    <a:p>
                      <a:pPr>
                        <a:lnSpc>
                          <a:spcPct val="107000"/>
                        </a:lnSpc>
                        <a:spcAft>
                          <a:spcPts val="0"/>
                        </a:spcAft>
                      </a:pPr>
                      <a:r>
                        <a:rPr lang="ru-RU" sz="1600" b="1" kern="1200" dirty="0" smtClean="0">
                          <a:solidFill>
                            <a:srgbClr val="002060"/>
                          </a:solidFill>
                          <a:latin typeface="+mn-lt"/>
                          <a:ea typeface="+mn-ea"/>
                          <a:cs typeface="+mn-cs"/>
                        </a:rPr>
                        <a:t>Организация стажировки и повышения квалификации, приобретение необходимых навыков в процессе работы, посещение уроков опытных коллег, саморазвитие, обмен опытом. </a:t>
                      </a:r>
                    </a:p>
                    <a:p>
                      <a:pPr>
                        <a:lnSpc>
                          <a:spcPct val="107000"/>
                        </a:lnSpc>
                        <a:spcAft>
                          <a:spcPts val="0"/>
                        </a:spcAft>
                      </a:pPr>
                      <a:r>
                        <a:rPr lang="ru-RU" sz="1600" b="1" kern="1200" dirty="0" smtClean="0">
                          <a:solidFill>
                            <a:srgbClr val="002060"/>
                          </a:solidFill>
                          <a:latin typeface="+mn-lt"/>
                          <a:ea typeface="+mn-ea"/>
                          <a:cs typeface="+mn-cs"/>
                        </a:rPr>
                        <a:t>Организация систематического посещения уроков родителями и опытными педагогами (создание ситуации, когда все уроки учителей – открыты для посещения).</a:t>
                      </a:r>
                    </a:p>
                    <a:p>
                      <a:pPr>
                        <a:lnSpc>
                          <a:spcPct val="107000"/>
                        </a:lnSpc>
                        <a:spcAft>
                          <a:spcPts val="0"/>
                        </a:spcAft>
                      </a:pPr>
                      <a:r>
                        <a:rPr lang="ru-RU" sz="1600" b="1" kern="1200" dirty="0" smtClean="0">
                          <a:solidFill>
                            <a:srgbClr val="002060"/>
                          </a:solidFill>
                          <a:latin typeface="+mn-lt"/>
                          <a:ea typeface="+mn-ea"/>
                          <a:cs typeface="+mn-cs"/>
                        </a:rPr>
                        <a:t>С целью обмена опытом в профильной школе вводные лекции для учащихся и их учителей или практикумы проводятся на базе школ с новыми профильными кабинетами (сильный учитель-предметник).</a:t>
                      </a:r>
                    </a:p>
                    <a:p>
                      <a:pPr>
                        <a:lnSpc>
                          <a:spcPct val="107000"/>
                        </a:lnSpc>
                        <a:spcAft>
                          <a:spcPts val="0"/>
                        </a:spcAft>
                      </a:pPr>
                      <a:r>
                        <a:rPr lang="ru-RU" sz="1600" b="1" kern="1200" dirty="0" smtClean="0">
                          <a:solidFill>
                            <a:srgbClr val="002060"/>
                          </a:solidFill>
                          <a:latin typeface="+mn-lt"/>
                          <a:ea typeface="+mn-ea"/>
                          <a:cs typeface="+mn-cs"/>
                        </a:rPr>
                        <a:t>Создать условия для интеграции профессионального развития педагогов в профессиональную деятельность.</a:t>
                      </a:r>
                    </a:p>
                    <a:p>
                      <a:pPr>
                        <a:lnSpc>
                          <a:spcPct val="107000"/>
                        </a:lnSpc>
                        <a:spcAft>
                          <a:spcPts val="0"/>
                        </a:spcAft>
                      </a:pPr>
                      <a:r>
                        <a:rPr lang="ru-RU" sz="1600" b="1" kern="1200" dirty="0" smtClean="0">
                          <a:solidFill>
                            <a:srgbClr val="002060"/>
                          </a:solidFill>
                          <a:latin typeface="+mn-lt"/>
                          <a:ea typeface="+mn-ea"/>
                          <a:cs typeface="+mn-cs"/>
                        </a:rPr>
                        <a:t>Создать школьные команды обучающихся учителей (профессиональные обучающиеся сообщества). Организовать работу в режиме КОУЧ (тренер: организационно – нормативное обеспечение, содержательно – выделение оснований для выбора направлений работы). </a:t>
                      </a:r>
                    </a:p>
                    <a:p>
                      <a:pPr>
                        <a:lnSpc>
                          <a:spcPct val="107000"/>
                        </a:lnSpc>
                        <a:spcAft>
                          <a:spcPts val="0"/>
                        </a:spcAft>
                      </a:pPr>
                      <a:r>
                        <a:rPr lang="ru-RU" sz="1600" b="1" kern="1200" dirty="0" smtClean="0">
                          <a:solidFill>
                            <a:srgbClr val="002060"/>
                          </a:solidFill>
                          <a:latin typeface="+mn-lt"/>
                          <a:ea typeface="+mn-ea"/>
                          <a:cs typeface="+mn-cs"/>
                        </a:rPr>
                        <a:t>Внедрить подход исследования урока </a:t>
                      </a:r>
                      <a:r>
                        <a:rPr lang="ru-RU" sz="1600" b="1" kern="1200" dirty="0" err="1" smtClean="0">
                          <a:solidFill>
                            <a:srgbClr val="002060"/>
                          </a:solidFill>
                          <a:latin typeface="+mn-lt"/>
                          <a:ea typeface="+mn-ea"/>
                          <a:cs typeface="+mn-cs"/>
                        </a:rPr>
                        <a:t>Lesson</a:t>
                      </a:r>
                      <a:r>
                        <a:rPr lang="ru-RU" sz="1600" b="1" kern="1200" dirty="0" smtClean="0">
                          <a:solidFill>
                            <a:srgbClr val="002060"/>
                          </a:solidFill>
                          <a:latin typeface="+mn-lt"/>
                          <a:ea typeface="+mn-ea"/>
                          <a:cs typeface="+mn-cs"/>
                        </a:rPr>
                        <a:t> </a:t>
                      </a:r>
                      <a:r>
                        <a:rPr lang="ru-RU" sz="1600" b="1" kern="1200" dirty="0" err="1" smtClean="0">
                          <a:solidFill>
                            <a:srgbClr val="002060"/>
                          </a:solidFill>
                          <a:latin typeface="+mn-lt"/>
                          <a:ea typeface="+mn-ea"/>
                          <a:cs typeface="+mn-cs"/>
                        </a:rPr>
                        <a:t>Study</a:t>
                      </a:r>
                      <a:r>
                        <a:rPr lang="ru-RU" sz="1600" b="1" kern="1200" dirty="0" smtClean="0">
                          <a:solidFill>
                            <a:srgbClr val="002060"/>
                          </a:solidFill>
                          <a:latin typeface="+mn-lt"/>
                          <a:ea typeface="+mn-ea"/>
                          <a:cs typeface="+mn-cs"/>
                        </a:rPr>
                        <a:t> «Исследование в действии»</a:t>
                      </a:r>
                    </a:p>
                    <a:p>
                      <a:pPr>
                        <a:lnSpc>
                          <a:spcPct val="107000"/>
                        </a:lnSpc>
                        <a:spcAft>
                          <a:spcPts val="0"/>
                        </a:spcAft>
                      </a:pPr>
                      <a:r>
                        <a:rPr lang="ru-RU" sz="1600" b="1" kern="1200" dirty="0" smtClean="0">
                          <a:solidFill>
                            <a:srgbClr val="002060"/>
                          </a:solidFill>
                          <a:latin typeface="+mn-lt"/>
                          <a:ea typeface="+mn-ea"/>
                          <a:cs typeface="+mn-cs"/>
                        </a:rPr>
                        <a:t>Включить в план методической работы школы организацию </a:t>
                      </a:r>
                      <a:r>
                        <a:rPr lang="ru-RU" sz="1600" b="1" kern="1200" dirty="0" err="1" smtClean="0">
                          <a:solidFill>
                            <a:srgbClr val="002060"/>
                          </a:solidFill>
                          <a:latin typeface="+mn-lt"/>
                          <a:ea typeface="+mn-ea"/>
                          <a:cs typeface="+mn-cs"/>
                        </a:rPr>
                        <a:t>взаимопосещения</a:t>
                      </a:r>
                      <a:r>
                        <a:rPr lang="ru-RU" sz="1600" b="1" kern="1200" dirty="0" smtClean="0">
                          <a:solidFill>
                            <a:srgbClr val="002060"/>
                          </a:solidFill>
                          <a:latin typeface="+mn-lt"/>
                          <a:ea typeface="+mn-ea"/>
                          <a:cs typeface="+mn-cs"/>
                        </a:rPr>
                        <a:t> уроков, с последующим обсуждением и анализом результатов</a:t>
                      </a:r>
                    </a:p>
                    <a:p>
                      <a:pPr>
                        <a:lnSpc>
                          <a:spcPct val="107000"/>
                        </a:lnSpc>
                        <a:spcAft>
                          <a:spcPts val="0"/>
                        </a:spcAft>
                      </a:pPr>
                      <a:r>
                        <a:rPr lang="ru-RU" sz="1600" b="1" kern="1200" dirty="0" smtClean="0">
                          <a:solidFill>
                            <a:srgbClr val="002060"/>
                          </a:solidFill>
                          <a:latin typeface="+mn-lt"/>
                          <a:ea typeface="+mn-ea"/>
                          <a:cs typeface="+mn-cs"/>
                        </a:rPr>
                        <a:t>Обеспечить отслеживание (мониторинг) индивидуального прогресса развития педагогов и их учеников.</a:t>
                      </a:r>
                    </a:p>
                  </a:txBody>
                  <a:tcPr marL="53662" marR="536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600" b="1" kern="1200" dirty="0" smtClean="0">
                          <a:solidFill>
                            <a:srgbClr val="002060"/>
                          </a:solidFill>
                          <a:latin typeface="+mn-lt"/>
                          <a:ea typeface="+mn-ea"/>
                          <a:cs typeface="+mn-cs"/>
                        </a:rPr>
                        <a:t>Изменение положения о деятельности школьных методических объединений педагогов для совершенствования содержания и форм методической работы.</a:t>
                      </a:r>
                    </a:p>
                    <a:p>
                      <a:pPr>
                        <a:lnSpc>
                          <a:spcPct val="107000"/>
                        </a:lnSpc>
                        <a:spcAft>
                          <a:spcPts val="0"/>
                        </a:spcAft>
                      </a:pPr>
                      <a:r>
                        <a:rPr lang="ru-RU" sz="1600" b="1" kern="1200" dirty="0" smtClean="0">
                          <a:solidFill>
                            <a:srgbClr val="002060"/>
                          </a:solidFill>
                          <a:latin typeface="+mn-lt"/>
                          <a:ea typeface="+mn-ea"/>
                          <a:cs typeface="+mn-cs"/>
                        </a:rPr>
                        <a:t>Обновление</a:t>
                      </a:r>
                      <a:r>
                        <a:rPr lang="ru-RU" sz="1600" b="1" kern="1200" baseline="0" dirty="0" smtClean="0">
                          <a:solidFill>
                            <a:srgbClr val="002060"/>
                          </a:solidFill>
                          <a:latin typeface="+mn-lt"/>
                          <a:ea typeface="+mn-ea"/>
                          <a:cs typeface="+mn-cs"/>
                        </a:rPr>
                        <a:t> деятельности ШМО.</a:t>
                      </a:r>
                      <a:endParaRPr lang="ru-RU" sz="1600" b="1" kern="1200" dirty="0" smtClean="0">
                        <a:solidFill>
                          <a:srgbClr val="002060"/>
                        </a:solidFill>
                        <a:latin typeface="+mn-lt"/>
                        <a:ea typeface="+mn-ea"/>
                        <a:cs typeface="+mn-cs"/>
                      </a:endParaRPr>
                    </a:p>
                    <a:p>
                      <a:pPr>
                        <a:lnSpc>
                          <a:spcPct val="107000"/>
                        </a:lnSpc>
                        <a:spcAft>
                          <a:spcPts val="0"/>
                        </a:spcAft>
                      </a:pPr>
                      <a:endParaRPr lang="ru-RU" sz="1600" b="1" kern="1200" dirty="0" smtClean="0">
                        <a:solidFill>
                          <a:srgbClr val="002060"/>
                        </a:solidFill>
                        <a:latin typeface="+mn-lt"/>
                        <a:ea typeface="+mn-ea"/>
                        <a:cs typeface="+mn-cs"/>
                      </a:endParaRPr>
                    </a:p>
                    <a:p>
                      <a:pPr>
                        <a:lnSpc>
                          <a:spcPct val="107000"/>
                        </a:lnSpc>
                        <a:spcAft>
                          <a:spcPts val="0"/>
                        </a:spcAft>
                      </a:pPr>
                      <a:r>
                        <a:rPr lang="ru-RU" sz="1600" b="1" kern="1200" dirty="0" smtClean="0">
                          <a:solidFill>
                            <a:srgbClr val="002060"/>
                          </a:solidFill>
                          <a:latin typeface="+mn-lt"/>
                          <a:ea typeface="+mn-ea"/>
                          <a:cs typeface="+mn-cs"/>
                        </a:rPr>
                        <a:t>Активизация участия учителей-предметников в ассоциациях педагогов.</a:t>
                      </a:r>
                    </a:p>
                    <a:p>
                      <a:pPr>
                        <a:lnSpc>
                          <a:spcPct val="107000"/>
                        </a:lnSpc>
                        <a:spcAft>
                          <a:spcPts val="0"/>
                        </a:spcAft>
                      </a:pPr>
                      <a:endParaRPr lang="ru-RU" sz="1600" b="1" kern="1200" dirty="0" smtClean="0">
                        <a:solidFill>
                          <a:srgbClr val="002060"/>
                        </a:solidFill>
                        <a:latin typeface="+mn-lt"/>
                        <a:ea typeface="+mn-ea"/>
                        <a:cs typeface="+mn-cs"/>
                      </a:endParaRPr>
                    </a:p>
                    <a:p>
                      <a:pPr>
                        <a:lnSpc>
                          <a:spcPct val="107000"/>
                        </a:lnSpc>
                        <a:spcAft>
                          <a:spcPts val="0"/>
                        </a:spcAft>
                      </a:pPr>
                      <a:r>
                        <a:rPr lang="ru-RU" sz="1600" b="1" kern="1200" dirty="0" smtClean="0">
                          <a:solidFill>
                            <a:srgbClr val="002060"/>
                          </a:solidFill>
                          <a:latin typeface="+mn-lt"/>
                          <a:ea typeface="+mn-ea"/>
                          <a:cs typeface="+mn-cs"/>
                        </a:rPr>
                        <a:t>Разработка планов профессионального саморазвития педагогов с целью преодоления профессиональных дефицитов.</a:t>
                      </a:r>
                    </a:p>
                  </a:txBody>
                  <a:tcPr marL="53662" marR="536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39462342"/>
      </p:ext>
    </p:extLst>
  </p:cSld>
  <p:clrMapOvr>
    <a:masterClrMapping/>
  </p:clrMapOvr>
  <p:transition spd="med">
    <p:pull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27448" y="0"/>
            <a:ext cx="11041267" cy="581025"/>
          </a:xfrm>
          <a:solidFill>
            <a:schemeClr val="accent1">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a:solidFill>
                  <a:prstClr val="white"/>
                </a:solidFill>
                <a:latin typeface="Arial" panose="020B0604020202020204" pitchFamily="34" charset="0"/>
                <a:cs typeface="Arial" panose="020B0604020202020204" pitchFamily="34" charset="0"/>
              </a:rPr>
              <a:t>4.Высокая доля обучающихся с ОВЗ. </a:t>
            </a:r>
            <a:r>
              <a:rPr lang="ru-RU" sz="2400" b="1" dirty="0" smtClean="0">
                <a:solidFill>
                  <a:prstClr val="white"/>
                </a:solidFill>
                <a:latin typeface="Arial" panose="020B0604020202020204" pitchFamily="34" charset="0"/>
                <a:cs typeface="Arial" panose="020B0604020202020204" pitchFamily="34" charset="0"/>
              </a:rPr>
              <a:t>Рекомендуемые меры</a:t>
            </a:r>
            <a:endParaRPr lang="ru-RU" sz="2400" b="1" dirty="0">
              <a:solidFill>
                <a:prstClr val="white"/>
              </a:solidFill>
              <a:latin typeface="Arial" panose="020B0604020202020204" pitchFamily="34" charset="0"/>
              <a:cs typeface="Arial" panose="020B0604020202020204" pitchFamily="34" charset="0"/>
            </a:endParaRPr>
          </a:p>
        </p:txBody>
      </p:sp>
      <p:pic>
        <p:nvPicPr>
          <p:cNvPr id="5" name="Picture 2" descr="http://iro23.ru/sites/all/themes/Plasma/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337" y="44624"/>
            <a:ext cx="642664" cy="643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Таблица 2"/>
          <p:cNvGraphicFramePr>
            <a:graphicFrameLocks noGrp="1"/>
          </p:cNvGraphicFramePr>
          <p:nvPr>
            <p:extLst>
              <p:ext uri="{D42A27DB-BD31-4B8C-83A1-F6EECF244321}">
                <p14:modId xmlns:p14="http://schemas.microsoft.com/office/powerpoint/2010/main" val="2560382871"/>
              </p:ext>
            </p:extLst>
          </p:nvPr>
        </p:nvGraphicFramePr>
        <p:xfrm>
          <a:off x="272377" y="688422"/>
          <a:ext cx="11713883" cy="6065520"/>
        </p:xfrm>
        <a:graphic>
          <a:graphicData uri="http://schemas.openxmlformats.org/drawingml/2006/table">
            <a:tbl>
              <a:tblPr firstRow="1" firstCol="1" bandRow="1"/>
              <a:tblGrid>
                <a:gridCol w="8985923"/>
                <a:gridCol w="2727960"/>
              </a:tblGrid>
              <a:tr h="5654040">
                <a:tc>
                  <a:txBody>
                    <a:bodyPr/>
                    <a:lstStyle/>
                    <a:p>
                      <a:pPr>
                        <a:lnSpc>
                          <a:spcPct val="107000"/>
                        </a:lnSpc>
                        <a:spcAft>
                          <a:spcPts val="0"/>
                        </a:spcAft>
                      </a:pPr>
                      <a:r>
                        <a:rPr lang="ru-RU" sz="1550" b="1" kern="1200" dirty="0" smtClean="0">
                          <a:solidFill>
                            <a:srgbClr val="002060"/>
                          </a:solidFill>
                          <a:latin typeface="+mn-lt"/>
                          <a:ea typeface="+mn-ea"/>
                          <a:cs typeface="+mn-cs"/>
                        </a:rPr>
                        <a:t>Создание объективных условий для обучения детей имеющих отклонения в здоровье. </a:t>
                      </a:r>
                    </a:p>
                    <a:p>
                      <a:pPr>
                        <a:lnSpc>
                          <a:spcPct val="107000"/>
                        </a:lnSpc>
                        <a:spcAft>
                          <a:spcPts val="0"/>
                        </a:spcAft>
                      </a:pPr>
                      <a:r>
                        <a:rPr lang="ru-RU" sz="1550" b="1" kern="1200" dirty="0" smtClean="0">
                          <a:solidFill>
                            <a:srgbClr val="002060"/>
                          </a:solidFill>
                          <a:latin typeface="+mn-lt"/>
                          <a:ea typeface="+mn-ea"/>
                          <a:cs typeface="+mn-cs"/>
                        </a:rPr>
                        <a:t>Организация эффективного сотрудничества с </a:t>
                      </a:r>
                      <a:r>
                        <a:rPr lang="ru-RU" sz="1550" b="1" kern="1200" dirty="0" err="1" smtClean="0">
                          <a:solidFill>
                            <a:srgbClr val="002060"/>
                          </a:solidFill>
                          <a:latin typeface="+mn-lt"/>
                          <a:ea typeface="+mn-ea"/>
                          <a:cs typeface="+mn-cs"/>
                        </a:rPr>
                        <a:t>психологомедико</a:t>
                      </a:r>
                      <a:r>
                        <a:rPr lang="ru-RU" sz="1550" b="1" kern="1200" dirty="0" smtClean="0">
                          <a:solidFill>
                            <a:srgbClr val="002060"/>
                          </a:solidFill>
                          <a:latin typeface="+mn-lt"/>
                          <a:ea typeface="+mn-ea"/>
                          <a:cs typeface="+mn-cs"/>
                        </a:rPr>
                        <a:t>-педагогической комиссией (ПМПК) </a:t>
                      </a:r>
                    </a:p>
                    <a:p>
                      <a:pPr>
                        <a:lnSpc>
                          <a:spcPct val="107000"/>
                        </a:lnSpc>
                        <a:spcAft>
                          <a:spcPts val="0"/>
                        </a:spcAft>
                      </a:pPr>
                      <a:r>
                        <a:rPr lang="ru-RU" sz="1550" b="1" kern="1200" dirty="0" smtClean="0">
                          <a:solidFill>
                            <a:srgbClr val="002060"/>
                          </a:solidFill>
                          <a:latin typeface="+mn-lt"/>
                          <a:ea typeface="+mn-ea"/>
                          <a:cs typeface="+mn-cs"/>
                        </a:rPr>
                        <a:t>Организация взаимодействия с другими инклюзивными и специальными учреждениями, вертикали или сети (детский сад, школа, и т.п.), в том числе для взаимного обмена технологиями, материалами, информацией и документами. </a:t>
                      </a:r>
                    </a:p>
                    <a:p>
                      <a:pPr>
                        <a:lnSpc>
                          <a:spcPct val="107000"/>
                        </a:lnSpc>
                        <a:spcAft>
                          <a:spcPts val="0"/>
                        </a:spcAft>
                      </a:pPr>
                      <a:r>
                        <a:rPr lang="ru-RU" sz="1550" b="1" kern="1200" dirty="0" smtClean="0">
                          <a:solidFill>
                            <a:srgbClr val="002060"/>
                          </a:solidFill>
                          <a:latin typeface="+mn-lt"/>
                          <a:ea typeface="+mn-ea"/>
                          <a:cs typeface="+mn-cs"/>
                        </a:rPr>
                        <a:t>Привлечение к работе подготовленных специалистов для реализации задач инклюзивного образования кадров </a:t>
                      </a:r>
                    </a:p>
                    <a:p>
                      <a:pPr>
                        <a:lnSpc>
                          <a:spcPct val="107000"/>
                        </a:lnSpc>
                        <a:spcAft>
                          <a:spcPts val="0"/>
                        </a:spcAft>
                      </a:pPr>
                      <a:r>
                        <a:rPr lang="ru-RU" sz="1550" b="1" kern="1200" dirty="0" smtClean="0">
                          <a:solidFill>
                            <a:srgbClr val="002060"/>
                          </a:solidFill>
                          <a:latin typeface="+mn-lt"/>
                          <a:ea typeface="+mn-ea"/>
                          <a:cs typeface="+mn-cs"/>
                        </a:rPr>
                        <a:t>Разработка приемов, методов и форм повышения профессиональной компетентности специалистов. </a:t>
                      </a:r>
                    </a:p>
                    <a:p>
                      <a:pPr>
                        <a:lnSpc>
                          <a:spcPct val="107000"/>
                        </a:lnSpc>
                        <a:spcAft>
                          <a:spcPts val="0"/>
                        </a:spcAft>
                      </a:pPr>
                      <a:r>
                        <a:rPr lang="ru-RU" sz="1550" b="1" kern="1200" dirty="0" smtClean="0">
                          <a:solidFill>
                            <a:srgbClr val="002060"/>
                          </a:solidFill>
                          <a:latin typeface="+mn-lt"/>
                          <a:ea typeface="+mn-ea"/>
                          <a:cs typeface="+mn-cs"/>
                        </a:rPr>
                        <a:t>Создание в школе команды специалистов сопровождения: координатор (завуч) по инклюзии, психолог, специальный педагог, логопед, социальный педагог, помощник учителя (</a:t>
                      </a:r>
                      <a:r>
                        <a:rPr lang="ru-RU" sz="1550" b="1" kern="1200" dirty="0" err="1" smtClean="0">
                          <a:solidFill>
                            <a:srgbClr val="002060"/>
                          </a:solidFill>
                          <a:latin typeface="+mn-lt"/>
                          <a:ea typeface="+mn-ea"/>
                          <a:cs typeface="+mn-cs"/>
                        </a:rPr>
                        <a:t>тьютор</a:t>
                      </a:r>
                      <a:r>
                        <a:rPr lang="ru-RU" sz="1550" b="1" kern="1200" dirty="0" smtClean="0">
                          <a:solidFill>
                            <a:srgbClr val="002060"/>
                          </a:solidFill>
                          <a:latin typeface="+mn-lt"/>
                          <a:ea typeface="+mn-ea"/>
                          <a:cs typeface="+mn-cs"/>
                        </a:rPr>
                        <a:t>), дефектолог и др. Организация деятельности этих специалистов в составе  консилиума образовательного учреждения с соответствующими выделенными задачами. </a:t>
                      </a:r>
                    </a:p>
                    <a:p>
                      <a:pPr>
                        <a:lnSpc>
                          <a:spcPct val="107000"/>
                        </a:lnSpc>
                        <a:spcAft>
                          <a:spcPts val="0"/>
                        </a:spcAft>
                      </a:pPr>
                      <a:r>
                        <a:rPr lang="ru-RU" sz="1550" b="1" kern="1200" dirty="0" smtClean="0">
                          <a:solidFill>
                            <a:srgbClr val="002060"/>
                          </a:solidFill>
                          <a:latin typeface="+mn-lt"/>
                          <a:ea typeface="+mn-ea"/>
                          <a:cs typeface="+mn-cs"/>
                        </a:rPr>
                        <a:t>При необходимости проведение архитектурных преобразований, создание </a:t>
                      </a:r>
                      <a:r>
                        <a:rPr lang="ru-RU" sz="1550" b="1" kern="1200" dirty="0" err="1" smtClean="0">
                          <a:solidFill>
                            <a:srgbClr val="002060"/>
                          </a:solidFill>
                          <a:latin typeface="+mn-lt"/>
                          <a:ea typeface="+mn-ea"/>
                          <a:cs typeface="+mn-cs"/>
                        </a:rPr>
                        <a:t>безбарьерной</a:t>
                      </a:r>
                      <a:r>
                        <a:rPr lang="ru-RU" sz="1550" b="1" kern="1200" dirty="0" smtClean="0">
                          <a:solidFill>
                            <a:srgbClr val="002060"/>
                          </a:solidFill>
                          <a:latin typeface="+mn-lt"/>
                          <a:ea typeface="+mn-ea"/>
                          <a:cs typeface="+mn-cs"/>
                        </a:rPr>
                        <a:t> среды, обеспечение школы и ученика специальным оборудованием и средствами, моделирующими образовательное пространство класса. </a:t>
                      </a:r>
                    </a:p>
                    <a:p>
                      <a:pPr>
                        <a:lnSpc>
                          <a:spcPct val="107000"/>
                        </a:lnSpc>
                        <a:spcAft>
                          <a:spcPts val="0"/>
                        </a:spcAft>
                      </a:pPr>
                      <a:r>
                        <a:rPr lang="ru-RU" sz="1550" b="1" kern="1200" dirty="0" smtClean="0">
                          <a:solidFill>
                            <a:srgbClr val="002060"/>
                          </a:solidFill>
                          <a:latin typeface="+mn-lt"/>
                          <a:ea typeface="+mn-ea"/>
                          <a:cs typeface="+mn-cs"/>
                        </a:rPr>
                        <a:t>Составление индивидуальной программы обучения и коррекции. </a:t>
                      </a:r>
                    </a:p>
                    <a:p>
                      <a:pPr>
                        <a:lnSpc>
                          <a:spcPct val="107000"/>
                        </a:lnSpc>
                        <a:spcAft>
                          <a:spcPts val="0"/>
                        </a:spcAft>
                      </a:pPr>
                      <a:r>
                        <a:rPr lang="ru-RU" sz="1550" b="1" kern="1200" dirty="0" smtClean="0">
                          <a:solidFill>
                            <a:srgbClr val="002060"/>
                          </a:solidFill>
                          <a:latin typeface="+mn-lt"/>
                          <a:ea typeface="+mn-ea"/>
                          <a:cs typeface="+mn-cs"/>
                        </a:rPr>
                        <a:t>Привлечение к реализации программы родителей и ежемесячное проведение корректирующих мероприятий.</a:t>
                      </a:r>
                    </a:p>
                    <a:p>
                      <a:pPr>
                        <a:lnSpc>
                          <a:spcPct val="107000"/>
                        </a:lnSpc>
                        <a:spcAft>
                          <a:spcPts val="0"/>
                        </a:spcAft>
                      </a:pPr>
                      <a:r>
                        <a:rPr lang="ru-RU" sz="1550" b="1" kern="1200" dirty="0" smtClean="0">
                          <a:solidFill>
                            <a:srgbClr val="002060"/>
                          </a:solidFill>
                          <a:latin typeface="+mn-lt"/>
                          <a:ea typeface="+mn-ea"/>
                          <a:cs typeface="+mn-cs"/>
                        </a:rPr>
                        <a:t>Для учащихся с серьезными ОВЗ создание в школе Ресурсного класса.  </a:t>
                      </a:r>
                    </a:p>
                    <a:p>
                      <a:pPr>
                        <a:lnSpc>
                          <a:spcPct val="107000"/>
                        </a:lnSpc>
                        <a:spcAft>
                          <a:spcPts val="0"/>
                        </a:spcAft>
                      </a:pPr>
                      <a:r>
                        <a:rPr lang="ru-RU" sz="1550" b="1" kern="1200" dirty="0" smtClean="0">
                          <a:solidFill>
                            <a:srgbClr val="002060"/>
                          </a:solidFill>
                          <a:latin typeface="+mn-lt"/>
                          <a:ea typeface="+mn-ea"/>
                          <a:cs typeface="+mn-cs"/>
                        </a:rPr>
                        <a:t>Взаимодействие с ООПО, принимающими на обучение выпускников с серьезными ОВЗ.</a:t>
                      </a:r>
                    </a:p>
                    <a:p>
                      <a:pPr>
                        <a:lnSpc>
                          <a:spcPct val="107000"/>
                        </a:lnSpc>
                        <a:spcAft>
                          <a:spcPts val="0"/>
                        </a:spcAft>
                      </a:pPr>
                      <a:r>
                        <a:rPr lang="ru-RU" sz="1550" b="1" kern="1200" dirty="0" smtClean="0">
                          <a:solidFill>
                            <a:srgbClr val="002060"/>
                          </a:solidFill>
                          <a:latin typeface="+mn-lt"/>
                          <a:ea typeface="+mn-ea"/>
                          <a:cs typeface="+mn-cs"/>
                        </a:rPr>
                        <a:t>Целенаправленная организация подготовки обучающихся с ОВЗ к ГИА. Целенаправленная работа педагога-психолога. Мотивация учителей для подготовки обучающихся с ОВЗ к участию в различных конкурсах творческого характера. Ведение кружков инициативными и творчески работающими педагогами. Привлечение    в качестве руководителей кружка специалистов профессионалов. </a:t>
                      </a:r>
                    </a:p>
                  </a:txBody>
                  <a:tcPr marL="53662" marR="536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500" b="1" kern="1200" dirty="0" smtClean="0">
                          <a:solidFill>
                            <a:srgbClr val="002060"/>
                          </a:solidFill>
                          <a:latin typeface="+mn-lt"/>
                          <a:ea typeface="+mn-ea"/>
                          <a:cs typeface="+mn-cs"/>
                        </a:rPr>
                        <a:t>Организовать обучение педагогов на КПК по работе с детьми с ОВЗ.</a:t>
                      </a:r>
                    </a:p>
                    <a:p>
                      <a:pPr>
                        <a:lnSpc>
                          <a:spcPct val="107000"/>
                        </a:lnSpc>
                        <a:spcAft>
                          <a:spcPts val="0"/>
                        </a:spcAft>
                      </a:pPr>
                      <a:r>
                        <a:rPr lang="ru-RU" sz="1500" b="1" kern="1200" dirty="0" smtClean="0">
                          <a:solidFill>
                            <a:srgbClr val="002060"/>
                          </a:solidFill>
                          <a:latin typeface="+mn-lt"/>
                          <a:ea typeface="+mn-ea"/>
                          <a:cs typeface="+mn-cs"/>
                        </a:rPr>
                        <a:t>Организовать</a:t>
                      </a:r>
                      <a:r>
                        <a:rPr lang="ru-RU" sz="1500" b="1" kern="1200" baseline="0" dirty="0" smtClean="0">
                          <a:solidFill>
                            <a:srgbClr val="002060"/>
                          </a:solidFill>
                          <a:latin typeface="+mn-lt"/>
                          <a:ea typeface="+mn-ea"/>
                          <a:cs typeface="+mn-cs"/>
                        </a:rPr>
                        <a:t> в школе:</a:t>
                      </a:r>
                      <a:r>
                        <a:rPr lang="ru-RU" sz="1500" b="1" kern="1200" dirty="0" smtClean="0">
                          <a:solidFill>
                            <a:srgbClr val="002060"/>
                          </a:solidFill>
                          <a:latin typeface="+mn-lt"/>
                          <a:ea typeface="+mn-ea"/>
                          <a:cs typeface="+mn-cs"/>
                        </a:rPr>
                        <a:t> </a:t>
                      </a:r>
                    </a:p>
                    <a:p>
                      <a:pPr>
                        <a:lnSpc>
                          <a:spcPct val="107000"/>
                        </a:lnSpc>
                        <a:spcAft>
                          <a:spcPts val="0"/>
                        </a:spcAft>
                      </a:pPr>
                      <a:r>
                        <a:rPr lang="ru-RU" sz="1500" b="1" kern="1200" dirty="0" smtClean="0">
                          <a:solidFill>
                            <a:srgbClr val="002060"/>
                          </a:solidFill>
                          <a:latin typeface="+mn-lt"/>
                          <a:ea typeface="+mn-ea"/>
                          <a:cs typeface="+mn-cs"/>
                        </a:rPr>
                        <a:t>-круглые столы ШМО разной предметной направленности; </a:t>
                      </a:r>
                    </a:p>
                    <a:p>
                      <a:pPr>
                        <a:lnSpc>
                          <a:spcPct val="107000"/>
                        </a:lnSpc>
                        <a:spcAft>
                          <a:spcPts val="0"/>
                        </a:spcAft>
                      </a:pPr>
                      <a:r>
                        <a:rPr lang="ru-RU" sz="1500" b="1" kern="1200" dirty="0" smtClean="0">
                          <a:solidFill>
                            <a:srgbClr val="002060"/>
                          </a:solidFill>
                          <a:latin typeface="+mn-lt"/>
                          <a:ea typeface="+mn-ea"/>
                          <a:cs typeface="+mn-cs"/>
                        </a:rPr>
                        <a:t>-школьные семинары для педагогов; </a:t>
                      </a:r>
                    </a:p>
                    <a:p>
                      <a:pPr>
                        <a:lnSpc>
                          <a:spcPct val="107000"/>
                        </a:lnSpc>
                        <a:spcAft>
                          <a:spcPts val="0"/>
                        </a:spcAft>
                      </a:pPr>
                      <a:r>
                        <a:rPr lang="ru-RU" sz="1500" b="1" kern="1200" dirty="0" smtClean="0">
                          <a:solidFill>
                            <a:srgbClr val="002060"/>
                          </a:solidFill>
                          <a:latin typeface="+mn-lt"/>
                          <a:ea typeface="+mn-ea"/>
                          <a:cs typeface="+mn-cs"/>
                        </a:rPr>
                        <a:t>-помощь педагогам в участии в конференциях и конкурсах по теме; </a:t>
                      </a:r>
                    </a:p>
                    <a:p>
                      <a:pPr>
                        <a:lnSpc>
                          <a:spcPct val="107000"/>
                        </a:lnSpc>
                        <a:spcAft>
                          <a:spcPts val="0"/>
                        </a:spcAft>
                      </a:pPr>
                      <a:r>
                        <a:rPr lang="ru-RU" sz="1500" b="1" kern="1200" dirty="0" smtClean="0">
                          <a:solidFill>
                            <a:srgbClr val="002060"/>
                          </a:solidFill>
                          <a:latin typeface="+mn-lt"/>
                          <a:ea typeface="+mn-ea"/>
                          <a:cs typeface="+mn-cs"/>
                        </a:rPr>
                        <a:t>-командный стиль работы в педагогическом коллективе;  </a:t>
                      </a:r>
                    </a:p>
                    <a:p>
                      <a:pPr>
                        <a:lnSpc>
                          <a:spcPct val="107000"/>
                        </a:lnSpc>
                        <a:spcAft>
                          <a:spcPts val="0"/>
                        </a:spcAft>
                      </a:pPr>
                      <a:r>
                        <a:rPr lang="ru-RU" sz="1500" b="1" kern="1200" dirty="0" smtClean="0">
                          <a:solidFill>
                            <a:srgbClr val="002060"/>
                          </a:solidFill>
                          <a:latin typeface="+mn-lt"/>
                          <a:ea typeface="+mn-ea"/>
                          <a:cs typeface="+mn-cs"/>
                        </a:rPr>
                        <a:t>-обучение педагогов основным приемам индивидуализации образовательного процесса в работе с обучающимися с ОВЗ; </a:t>
                      </a:r>
                    </a:p>
                    <a:p>
                      <a:pPr>
                        <a:lnSpc>
                          <a:spcPct val="107000"/>
                        </a:lnSpc>
                        <a:spcAft>
                          <a:spcPts val="0"/>
                        </a:spcAft>
                      </a:pPr>
                      <a:r>
                        <a:rPr lang="ru-RU" sz="1500" b="1" kern="1200" dirty="0" smtClean="0">
                          <a:solidFill>
                            <a:srgbClr val="002060"/>
                          </a:solidFill>
                          <a:latin typeface="+mn-lt"/>
                          <a:ea typeface="+mn-ea"/>
                          <a:cs typeface="+mn-cs"/>
                        </a:rPr>
                        <a:t>-индивидуальную психолого-педагогическую помощь детям с ОВЗ.</a:t>
                      </a:r>
                    </a:p>
                    <a:p>
                      <a:pPr>
                        <a:lnSpc>
                          <a:spcPct val="107000"/>
                        </a:lnSpc>
                        <a:spcAft>
                          <a:spcPts val="0"/>
                        </a:spcAft>
                      </a:pPr>
                      <a:endParaRPr lang="ru-RU" sz="1500" b="1" kern="1200" dirty="0" smtClean="0">
                        <a:solidFill>
                          <a:srgbClr val="002060"/>
                        </a:solidFill>
                        <a:latin typeface="+mn-lt"/>
                        <a:ea typeface="+mn-ea"/>
                        <a:cs typeface="+mn-cs"/>
                      </a:endParaRPr>
                    </a:p>
                    <a:p>
                      <a:pPr>
                        <a:lnSpc>
                          <a:spcPct val="107000"/>
                        </a:lnSpc>
                        <a:spcAft>
                          <a:spcPts val="0"/>
                        </a:spcAft>
                      </a:pPr>
                      <a:r>
                        <a:rPr lang="ru-RU" sz="1500" b="1" kern="1200" dirty="0" smtClean="0">
                          <a:solidFill>
                            <a:srgbClr val="002060"/>
                          </a:solidFill>
                          <a:latin typeface="+mn-lt"/>
                          <a:ea typeface="+mn-ea"/>
                          <a:cs typeface="+mn-cs"/>
                        </a:rPr>
                        <a:t>Приобрести необходимые УМК</a:t>
                      </a:r>
                      <a:r>
                        <a:rPr lang="ru-RU" sz="1500" b="1" kern="1200" baseline="0" dirty="0" smtClean="0">
                          <a:solidFill>
                            <a:srgbClr val="002060"/>
                          </a:solidFill>
                          <a:latin typeface="+mn-lt"/>
                          <a:ea typeface="+mn-ea"/>
                          <a:cs typeface="+mn-cs"/>
                        </a:rPr>
                        <a:t> для учащихся с ОВЗ.</a:t>
                      </a:r>
                      <a:endParaRPr lang="ru-RU" sz="1500" b="1" kern="1200" dirty="0" smtClean="0">
                        <a:solidFill>
                          <a:srgbClr val="002060"/>
                        </a:solidFill>
                        <a:latin typeface="+mn-lt"/>
                        <a:ea typeface="+mn-ea"/>
                        <a:cs typeface="+mn-cs"/>
                      </a:endParaRPr>
                    </a:p>
                  </a:txBody>
                  <a:tcPr marL="53662" marR="536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94997388"/>
      </p:ext>
    </p:extLst>
  </p:cSld>
  <p:clrMapOvr>
    <a:masterClrMapping/>
  </p:clrMapOvr>
  <p:transition spd="med">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27448" y="0"/>
            <a:ext cx="11041267" cy="764704"/>
          </a:xfrm>
          <a:solidFill>
            <a:schemeClr val="accent1">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a:solidFill>
                  <a:prstClr val="white"/>
                </a:solidFill>
                <a:latin typeface="Arial" panose="020B0604020202020204" pitchFamily="34" charset="0"/>
                <a:cs typeface="Arial" panose="020B0604020202020204" pitchFamily="34" charset="0"/>
              </a:rPr>
              <a:t>5.Низкое качество преодоления языкового и культурного барьеров. </a:t>
            </a:r>
            <a:r>
              <a:rPr lang="ru-RU" sz="2400" b="1" dirty="0" smtClean="0">
                <a:solidFill>
                  <a:prstClr val="white"/>
                </a:solidFill>
                <a:latin typeface="Arial" panose="020B0604020202020204" pitchFamily="34" charset="0"/>
                <a:cs typeface="Arial" panose="020B0604020202020204" pitchFamily="34" charset="0"/>
              </a:rPr>
              <a:t>Рекомендуемые меры</a:t>
            </a:r>
            <a:endParaRPr lang="ru-RU" sz="2400" b="1" dirty="0">
              <a:solidFill>
                <a:prstClr val="white"/>
              </a:solidFill>
              <a:latin typeface="Arial" panose="020B0604020202020204" pitchFamily="34" charset="0"/>
              <a:cs typeface="Arial" panose="020B0604020202020204" pitchFamily="34" charset="0"/>
            </a:endParaRPr>
          </a:p>
        </p:txBody>
      </p:sp>
      <p:pic>
        <p:nvPicPr>
          <p:cNvPr id="5" name="Picture 2" descr="http://iro23.ru/sites/all/themes/Plasma/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336" y="44624"/>
            <a:ext cx="763357" cy="764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Таблица 2"/>
          <p:cNvGraphicFramePr>
            <a:graphicFrameLocks noGrp="1"/>
          </p:cNvGraphicFramePr>
          <p:nvPr>
            <p:extLst>
              <p:ext uri="{D42A27DB-BD31-4B8C-83A1-F6EECF244321}">
                <p14:modId xmlns:p14="http://schemas.microsoft.com/office/powerpoint/2010/main" val="2871430130"/>
              </p:ext>
            </p:extLst>
          </p:nvPr>
        </p:nvGraphicFramePr>
        <p:xfrm>
          <a:off x="234277" y="960121"/>
          <a:ext cx="11713883" cy="5911469"/>
        </p:xfrm>
        <a:graphic>
          <a:graphicData uri="http://schemas.openxmlformats.org/drawingml/2006/table">
            <a:tbl>
              <a:tblPr firstRow="1" firstCol="1" bandRow="1"/>
              <a:tblGrid>
                <a:gridCol w="8985923"/>
                <a:gridCol w="2727960"/>
              </a:tblGrid>
              <a:tr h="5654040">
                <a:tc>
                  <a:txBody>
                    <a:bodyPr/>
                    <a:lstStyle/>
                    <a:p>
                      <a:pPr>
                        <a:lnSpc>
                          <a:spcPct val="107000"/>
                        </a:lnSpc>
                        <a:spcAft>
                          <a:spcPts val="0"/>
                        </a:spcAft>
                      </a:pPr>
                      <a:r>
                        <a:rPr lang="ru-RU" sz="1600" b="1" kern="1200" dirty="0" smtClean="0">
                          <a:solidFill>
                            <a:srgbClr val="002060"/>
                          </a:solidFill>
                          <a:latin typeface="+mn-lt"/>
                          <a:ea typeface="+mn-ea"/>
                          <a:cs typeface="+mn-cs"/>
                        </a:rPr>
                        <a:t>Сопровождение интеграции детей мигрантов. </a:t>
                      </a:r>
                    </a:p>
                    <a:p>
                      <a:pPr marL="285750" indent="-285750">
                        <a:lnSpc>
                          <a:spcPct val="107000"/>
                        </a:lnSpc>
                        <a:spcAft>
                          <a:spcPts val="0"/>
                        </a:spcAft>
                        <a:buFont typeface="Wingdings" panose="05000000000000000000" pitchFamily="2" charset="2"/>
                        <a:buChar char="ü"/>
                      </a:pPr>
                      <a:r>
                        <a:rPr lang="ru-RU" sz="1600" b="1" kern="1200" dirty="0" smtClean="0">
                          <a:solidFill>
                            <a:srgbClr val="002060"/>
                          </a:solidFill>
                          <a:latin typeface="+mn-lt"/>
                          <a:ea typeface="+mn-ea"/>
                          <a:cs typeface="+mn-cs"/>
                        </a:rPr>
                        <a:t>Создание программы адаптации для таких школьников, максимально использовать ресурсы родительской общественности, создавая группы общения детей мигрантов с детьми из русскоязычных семей. </a:t>
                      </a:r>
                    </a:p>
                    <a:p>
                      <a:pPr marL="285750" indent="-285750">
                        <a:lnSpc>
                          <a:spcPct val="107000"/>
                        </a:lnSpc>
                        <a:spcAft>
                          <a:spcPts val="0"/>
                        </a:spcAft>
                        <a:buFont typeface="Wingdings" panose="05000000000000000000" pitchFamily="2" charset="2"/>
                        <a:buChar char="ü"/>
                      </a:pPr>
                      <a:r>
                        <a:rPr lang="ru-RU" sz="1600" b="1" kern="1200" dirty="0" smtClean="0">
                          <a:solidFill>
                            <a:srgbClr val="002060"/>
                          </a:solidFill>
                          <a:latin typeface="+mn-lt"/>
                          <a:ea typeface="+mn-ea"/>
                          <a:cs typeface="+mn-cs"/>
                        </a:rPr>
                        <a:t>Разработка дополнительных программ для учащихся-иммигрантов, учащихся, говорящих на языках национальных/этнических меньшинств, и учащихся, проживающих в сельской местности. </a:t>
                      </a:r>
                    </a:p>
                    <a:p>
                      <a:pPr marL="285750" indent="-285750">
                        <a:lnSpc>
                          <a:spcPct val="107000"/>
                        </a:lnSpc>
                        <a:spcAft>
                          <a:spcPts val="0"/>
                        </a:spcAft>
                        <a:buFont typeface="Wingdings" panose="05000000000000000000" pitchFamily="2" charset="2"/>
                        <a:buChar char="ü"/>
                      </a:pPr>
                      <a:r>
                        <a:rPr lang="ru-RU" sz="1600" b="1" kern="1200" dirty="0" smtClean="0">
                          <a:solidFill>
                            <a:srgbClr val="002060"/>
                          </a:solidFill>
                          <a:latin typeface="+mn-lt"/>
                          <a:ea typeface="+mn-ea"/>
                          <a:cs typeface="+mn-cs"/>
                        </a:rPr>
                        <a:t>Включение детей мигрантов в классные и общешкольные мероприятия. Проведение дней национальных культур, в рамках которых школьники познакомятся с народными обычаями, танцами, песнями, кухней мигрантов. </a:t>
                      </a:r>
                    </a:p>
                    <a:p>
                      <a:pPr marL="285750" indent="-285750">
                        <a:lnSpc>
                          <a:spcPct val="107000"/>
                        </a:lnSpc>
                        <a:spcAft>
                          <a:spcPts val="0"/>
                        </a:spcAft>
                        <a:buFont typeface="Wingdings" panose="05000000000000000000" pitchFamily="2" charset="2"/>
                        <a:buChar char="ü"/>
                      </a:pPr>
                      <a:r>
                        <a:rPr lang="ru-RU" sz="1600" b="1" kern="1200" dirty="0" smtClean="0">
                          <a:solidFill>
                            <a:srgbClr val="002060"/>
                          </a:solidFill>
                          <a:latin typeface="+mn-lt"/>
                          <a:ea typeface="+mn-ea"/>
                          <a:cs typeface="+mn-cs"/>
                        </a:rPr>
                        <a:t>Активная работа с диаспорами в случае необходимой помощи ребенку, семье.</a:t>
                      </a:r>
                    </a:p>
                    <a:p>
                      <a:pPr marL="285750" indent="-285750">
                        <a:lnSpc>
                          <a:spcPct val="107000"/>
                        </a:lnSpc>
                        <a:spcAft>
                          <a:spcPts val="0"/>
                        </a:spcAft>
                        <a:buFont typeface="Wingdings" panose="05000000000000000000" pitchFamily="2" charset="2"/>
                        <a:buChar char="ü"/>
                      </a:pPr>
                      <a:r>
                        <a:rPr lang="ru-RU" sz="1600" b="1" kern="1200" dirty="0" smtClean="0">
                          <a:solidFill>
                            <a:srgbClr val="002060"/>
                          </a:solidFill>
                          <a:latin typeface="+mn-lt"/>
                          <a:ea typeface="+mn-ea"/>
                          <a:cs typeface="+mn-cs"/>
                        </a:rPr>
                        <a:t>Включить в план профессионального развития педагогов школы КПК по работе с </a:t>
                      </a:r>
                      <a:r>
                        <a:rPr lang="ru-RU" sz="1600" b="1" kern="1200" dirty="0" err="1" smtClean="0">
                          <a:solidFill>
                            <a:srgbClr val="002060"/>
                          </a:solidFill>
                          <a:latin typeface="+mn-lt"/>
                          <a:ea typeface="+mn-ea"/>
                          <a:cs typeface="+mn-cs"/>
                        </a:rPr>
                        <a:t>обучащимися</a:t>
                      </a:r>
                      <a:r>
                        <a:rPr lang="ru-RU" sz="1600" b="1" kern="1200" dirty="0" smtClean="0">
                          <a:solidFill>
                            <a:srgbClr val="002060"/>
                          </a:solidFill>
                          <a:latin typeface="+mn-lt"/>
                          <a:ea typeface="+mn-ea"/>
                          <a:cs typeface="+mn-cs"/>
                        </a:rPr>
                        <a:t>, для которых русский язык не является родным.</a:t>
                      </a:r>
                    </a:p>
                    <a:p>
                      <a:pPr marL="285750" indent="-285750">
                        <a:lnSpc>
                          <a:spcPct val="107000"/>
                        </a:lnSpc>
                        <a:spcAft>
                          <a:spcPts val="0"/>
                        </a:spcAft>
                        <a:buFont typeface="Wingdings" panose="05000000000000000000" pitchFamily="2" charset="2"/>
                        <a:buChar char="ü"/>
                      </a:pPr>
                      <a:r>
                        <a:rPr lang="ru-RU" sz="1600" b="1" kern="1200" dirty="0" smtClean="0">
                          <a:solidFill>
                            <a:srgbClr val="002060"/>
                          </a:solidFill>
                          <a:latin typeface="+mn-lt"/>
                          <a:ea typeface="+mn-ea"/>
                          <a:cs typeface="+mn-cs"/>
                        </a:rPr>
                        <a:t>Рассмотреть возможность организации взаимодействия с ФГБОУ ВО «</a:t>
                      </a:r>
                      <a:r>
                        <a:rPr lang="ru-RU" sz="1600" b="1" kern="1200" dirty="0" err="1" smtClean="0">
                          <a:solidFill>
                            <a:srgbClr val="002060"/>
                          </a:solidFill>
                          <a:latin typeface="+mn-lt"/>
                          <a:ea typeface="+mn-ea"/>
                          <a:cs typeface="+mn-cs"/>
                        </a:rPr>
                        <a:t>Армавирский</a:t>
                      </a:r>
                      <a:r>
                        <a:rPr lang="ru-RU" sz="1600" b="1" kern="1200" dirty="0" smtClean="0">
                          <a:solidFill>
                            <a:srgbClr val="002060"/>
                          </a:solidFill>
                          <a:latin typeface="+mn-lt"/>
                          <a:ea typeface="+mn-ea"/>
                          <a:cs typeface="+mn-cs"/>
                        </a:rPr>
                        <a:t> государственный педагогический университет», имеющим опыт профессиональной переподготовки специалистов по программе «Русский язык как иностранный», с целью проведения совместных мероприятий (семинар, </a:t>
                      </a:r>
                      <a:r>
                        <a:rPr lang="ru-RU" sz="1600" b="1" kern="1200" dirty="0" err="1" smtClean="0">
                          <a:solidFill>
                            <a:srgbClr val="002060"/>
                          </a:solidFill>
                          <a:latin typeface="+mn-lt"/>
                          <a:ea typeface="+mn-ea"/>
                          <a:cs typeface="+mn-cs"/>
                        </a:rPr>
                        <a:t>вебинар</a:t>
                      </a:r>
                      <a:r>
                        <a:rPr lang="ru-RU" sz="1600" b="1" kern="1200" dirty="0" smtClean="0">
                          <a:solidFill>
                            <a:srgbClr val="002060"/>
                          </a:solidFill>
                          <a:latin typeface="+mn-lt"/>
                          <a:ea typeface="+mn-ea"/>
                          <a:cs typeface="+mn-cs"/>
                        </a:rPr>
                        <a:t>).</a:t>
                      </a:r>
                    </a:p>
                    <a:p>
                      <a:pPr marL="285750" indent="-285750">
                        <a:lnSpc>
                          <a:spcPct val="107000"/>
                        </a:lnSpc>
                        <a:spcAft>
                          <a:spcPts val="0"/>
                        </a:spcAft>
                        <a:buFont typeface="Wingdings" panose="05000000000000000000" pitchFamily="2" charset="2"/>
                        <a:buChar char="ü"/>
                      </a:pPr>
                      <a:r>
                        <a:rPr lang="ru-RU" sz="1600" b="1" kern="1200" dirty="0" smtClean="0">
                          <a:solidFill>
                            <a:srgbClr val="002060"/>
                          </a:solidFill>
                          <a:latin typeface="+mn-lt"/>
                          <a:ea typeface="+mn-ea"/>
                          <a:cs typeface="+mn-cs"/>
                        </a:rPr>
                        <a:t>Обсуждение на школьном семинаре материалов для педагогических работников, размещенных на сайте ИРО, об организационных и психологических особенностях работы в поликультурной школе и обучения русскому языку как неродному:</a:t>
                      </a:r>
                    </a:p>
                    <a:p>
                      <a:pPr marL="0" indent="0">
                        <a:lnSpc>
                          <a:spcPct val="107000"/>
                        </a:lnSpc>
                        <a:spcAft>
                          <a:spcPts val="0"/>
                        </a:spcAft>
                        <a:buFont typeface="Wingdings" panose="05000000000000000000" pitchFamily="2" charset="2"/>
                        <a:buNone/>
                      </a:pPr>
                      <a:r>
                        <a:rPr lang="ru-RU" sz="1200" b="1" kern="1200" dirty="0" smtClean="0">
                          <a:solidFill>
                            <a:srgbClr val="002060"/>
                          </a:solidFill>
                          <a:latin typeface="+mn-lt"/>
                          <a:ea typeface="+mn-ea"/>
                          <a:cs typeface="+mn-cs"/>
                        </a:rPr>
                        <a:t>-</a:t>
                      </a:r>
                      <a:r>
                        <a:rPr lang="ru-RU" sz="1600" b="1" kern="1200" baseline="0" dirty="0" smtClean="0">
                          <a:solidFill>
                            <a:srgbClr val="002060"/>
                          </a:solidFill>
                          <a:latin typeface="+mn-lt"/>
                          <a:ea typeface="+mn-ea"/>
                          <a:cs typeface="+mn-cs"/>
                        </a:rPr>
                        <a:t> </a:t>
                      </a:r>
                      <a:r>
                        <a:rPr lang="ru-RU" sz="1050" b="1" kern="1200" dirty="0" smtClean="0">
                          <a:solidFill>
                            <a:srgbClr val="002060"/>
                          </a:solidFill>
                          <a:latin typeface="+mn-lt"/>
                          <a:ea typeface="+mn-ea"/>
                          <a:cs typeface="+mn-cs"/>
                        </a:rPr>
                        <a:t>материалы </a:t>
                      </a:r>
                      <a:r>
                        <a:rPr lang="ru-RU" sz="1050" b="1" kern="1200" dirty="0" err="1" smtClean="0">
                          <a:solidFill>
                            <a:srgbClr val="002060"/>
                          </a:solidFill>
                          <a:latin typeface="+mn-lt"/>
                          <a:ea typeface="+mn-ea"/>
                          <a:cs typeface="+mn-cs"/>
                        </a:rPr>
                        <a:t>вебинаров</a:t>
                      </a:r>
                      <a:r>
                        <a:rPr lang="ru-RU" sz="1050" b="1" kern="1200" dirty="0" smtClean="0">
                          <a:solidFill>
                            <a:srgbClr val="002060"/>
                          </a:solidFill>
                          <a:latin typeface="+mn-lt"/>
                          <a:ea typeface="+mn-ea"/>
                          <a:cs typeface="+mn-cs"/>
                        </a:rPr>
                        <a:t>; </a:t>
                      </a:r>
                      <a:r>
                        <a:rPr lang="ru-RU" sz="1050" b="1" kern="1200" dirty="0" err="1" smtClean="0">
                          <a:solidFill>
                            <a:srgbClr val="002060"/>
                          </a:solidFill>
                          <a:latin typeface="+mn-lt"/>
                          <a:ea typeface="+mn-ea"/>
                          <a:cs typeface="+mn-cs"/>
                        </a:rPr>
                        <a:t>видеолекции</a:t>
                      </a:r>
                      <a:r>
                        <a:rPr lang="ru-RU" sz="1050" b="1" kern="1200" dirty="0" smtClean="0">
                          <a:solidFill>
                            <a:srgbClr val="002060"/>
                          </a:solidFill>
                          <a:latin typeface="+mn-lt"/>
                          <a:ea typeface="+mn-ea"/>
                          <a:cs typeface="+mn-cs"/>
                        </a:rPr>
                        <a:t>; методические рекомендации, пособия, материалы,</a:t>
                      </a:r>
                      <a:r>
                        <a:rPr lang="ru-RU" sz="1050" b="1" kern="1200" baseline="0" dirty="0" smtClean="0">
                          <a:solidFill>
                            <a:srgbClr val="002060"/>
                          </a:solidFill>
                          <a:latin typeface="+mn-lt"/>
                          <a:ea typeface="+mn-ea"/>
                          <a:cs typeface="+mn-cs"/>
                        </a:rPr>
                        <a:t> учебно-методические пособия;</a:t>
                      </a:r>
                      <a:endParaRPr lang="ru-RU" sz="1050" b="1" kern="1200" dirty="0" smtClean="0">
                        <a:solidFill>
                          <a:srgbClr val="002060"/>
                        </a:solidFill>
                        <a:latin typeface="+mn-lt"/>
                        <a:ea typeface="+mn-ea"/>
                        <a:cs typeface="+mn-cs"/>
                      </a:endParaRPr>
                    </a:p>
                    <a:p>
                      <a:pPr marL="0" indent="0">
                        <a:lnSpc>
                          <a:spcPct val="107000"/>
                        </a:lnSpc>
                        <a:spcAft>
                          <a:spcPts val="0"/>
                        </a:spcAft>
                        <a:buFont typeface="Wingdings" panose="05000000000000000000" pitchFamily="2" charset="2"/>
                        <a:buNone/>
                      </a:pPr>
                      <a:r>
                        <a:rPr lang="ru-RU" sz="1050" b="1" kern="1200" dirty="0" smtClean="0">
                          <a:solidFill>
                            <a:srgbClr val="002060"/>
                          </a:solidFill>
                          <a:latin typeface="+mn-lt"/>
                          <a:ea typeface="+mn-ea"/>
                          <a:cs typeface="+mn-cs"/>
                        </a:rPr>
                        <a:t>- описание лучших образовательных практик;  рабочие тетради для учителей; материалы научно-практической межрегиональной конференции.</a:t>
                      </a:r>
                    </a:p>
                    <a:p>
                      <a:pPr marL="285750" indent="-285750">
                        <a:lnSpc>
                          <a:spcPct val="107000"/>
                        </a:lnSpc>
                        <a:spcAft>
                          <a:spcPts val="0"/>
                        </a:spcAft>
                        <a:buFont typeface="Wingdings" panose="05000000000000000000" pitchFamily="2" charset="2"/>
                        <a:buChar char="ü"/>
                      </a:pPr>
                      <a:r>
                        <a:rPr lang="ru-RU" sz="1600" b="1" kern="1200" dirty="0" smtClean="0">
                          <a:solidFill>
                            <a:srgbClr val="002060"/>
                          </a:solidFill>
                          <a:latin typeface="+mn-lt"/>
                          <a:ea typeface="+mn-ea"/>
                          <a:cs typeface="+mn-cs"/>
                        </a:rPr>
                        <a:t>Внедрение лучшего опыта в практику школы.</a:t>
                      </a:r>
                    </a:p>
                  </a:txBody>
                  <a:tcPr marL="53662" marR="536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600" b="1" kern="1200" dirty="0" smtClean="0">
                          <a:solidFill>
                            <a:srgbClr val="002060"/>
                          </a:solidFill>
                          <a:latin typeface="+mn-lt"/>
                          <a:ea typeface="+mn-ea"/>
                          <a:cs typeface="+mn-cs"/>
                        </a:rPr>
                        <a:t>Выбор учебно-методических комплексов/комплектов, обеспечивающих реализацию </a:t>
                      </a:r>
                      <a:r>
                        <a:rPr lang="ru-RU" sz="1600" b="1" kern="1200" dirty="0" err="1" smtClean="0">
                          <a:solidFill>
                            <a:srgbClr val="002060"/>
                          </a:solidFill>
                          <a:latin typeface="+mn-lt"/>
                          <a:ea typeface="+mn-ea"/>
                          <a:cs typeface="+mn-cs"/>
                        </a:rPr>
                        <a:t>соответстующих</a:t>
                      </a:r>
                      <a:r>
                        <a:rPr lang="ru-RU" sz="1600" b="1" kern="1200" dirty="0" smtClean="0">
                          <a:solidFill>
                            <a:srgbClr val="002060"/>
                          </a:solidFill>
                          <a:latin typeface="+mn-lt"/>
                          <a:ea typeface="+mn-ea"/>
                          <a:cs typeface="+mn-cs"/>
                        </a:rPr>
                        <a:t> образовательных программ</a:t>
                      </a:r>
                    </a:p>
                    <a:p>
                      <a:pPr>
                        <a:lnSpc>
                          <a:spcPct val="107000"/>
                        </a:lnSpc>
                        <a:spcAft>
                          <a:spcPts val="0"/>
                        </a:spcAft>
                      </a:pPr>
                      <a:endParaRPr lang="ru-RU" sz="1600" b="1" kern="1200" dirty="0" smtClean="0">
                        <a:solidFill>
                          <a:srgbClr val="002060"/>
                        </a:solidFill>
                        <a:latin typeface="+mn-lt"/>
                        <a:ea typeface="+mn-ea"/>
                        <a:cs typeface="+mn-cs"/>
                      </a:endParaRPr>
                    </a:p>
                    <a:p>
                      <a:pPr>
                        <a:lnSpc>
                          <a:spcPct val="107000"/>
                        </a:lnSpc>
                        <a:spcAft>
                          <a:spcPts val="0"/>
                        </a:spcAft>
                      </a:pPr>
                      <a:r>
                        <a:rPr lang="ru-RU" sz="1600" b="1" kern="1200" dirty="0" smtClean="0">
                          <a:solidFill>
                            <a:srgbClr val="002060"/>
                          </a:solidFill>
                          <a:latin typeface="+mn-lt"/>
                          <a:ea typeface="+mn-ea"/>
                          <a:cs typeface="+mn-cs"/>
                        </a:rPr>
                        <a:t>Совершенствование рабочих программ и оценочных материалов для проведения текущего контроля и учета успеваемости обучающихся, промежуточной аттестации</a:t>
                      </a:r>
                    </a:p>
                    <a:p>
                      <a:pPr>
                        <a:lnSpc>
                          <a:spcPct val="107000"/>
                        </a:lnSpc>
                        <a:spcAft>
                          <a:spcPts val="0"/>
                        </a:spcAft>
                      </a:pPr>
                      <a:endParaRPr lang="ru-RU" sz="1600" b="1" kern="1200" dirty="0" smtClean="0">
                        <a:solidFill>
                          <a:srgbClr val="002060"/>
                        </a:solidFill>
                        <a:latin typeface="+mn-lt"/>
                        <a:ea typeface="+mn-ea"/>
                        <a:cs typeface="+mn-cs"/>
                      </a:endParaRPr>
                    </a:p>
                    <a:p>
                      <a:pPr>
                        <a:lnSpc>
                          <a:spcPct val="107000"/>
                        </a:lnSpc>
                        <a:spcAft>
                          <a:spcPts val="0"/>
                        </a:spcAft>
                      </a:pPr>
                      <a:r>
                        <a:rPr lang="ru-RU" sz="1600" b="1" kern="1200" dirty="0" smtClean="0">
                          <a:solidFill>
                            <a:srgbClr val="002060"/>
                          </a:solidFill>
                          <a:latin typeface="+mn-lt"/>
                          <a:ea typeface="+mn-ea"/>
                          <a:cs typeface="+mn-cs"/>
                        </a:rPr>
                        <a:t>Оптимизация методов и приемов урочной и внеурочной деятельности</a:t>
                      </a:r>
                    </a:p>
                  </a:txBody>
                  <a:tcPr marL="53662" marR="536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89497667"/>
      </p:ext>
    </p:extLst>
  </p:cSld>
  <p:clrMapOvr>
    <a:masterClrMapping/>
  </p:clrMapOvr>
  <p:transition spd="med">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27448" y="0"/>
            <a:ext cx="11041267" cy="489098"/>
          </a:xfrm>
          <a:solidFill>
            <a:schemeClr val="accent1">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a:solidFill>
                  <a:prstClr val="white"/>
                </a:solidFill>
                <a:latin typeface="Arial" panose="020B0604020202020204" pitchFamily="34" charset="0"/>
                <a:cs typeface="Arial" panose="020B0604020202020204" pitchFamily="34" charset="0"/>
              </a:rPr>
              <a:t>6.Низкая учебная мотивация обучающихся. </a:t>
            </a:r>
            <a:r>
              <a:rPr lang="ru-RU" sz="2400" b="1" dirty="0" smtClean="0">
                <a:solidFill>
                  <a:prstClr val="white"/>
                </a:solidFill>
                <a:latin typeface="Arial" panose="020B0604020202020204" pitchFamily="34" charset="0"/>
                <a:cs typeface="Arial" panose="020B0604020202020204" pitchFamily="34" charset="0"/>
              </a:rPr>
              <a:t>Рекомендуемые меры</a:t>
            </a:r>
            <a:endParaRPr lang="ru-RU" sz="2400" b="1" dirty="0">
              <a:solidFill>
                <a:prstClr val="white"/>
              </a:solidFill>
              <a:latin typeface="Arial" panose="020B0604020202020204" pitchFamily="34" charset="0"/>
              <a:cs typeface="Arial" panose="020B0604020202020204" pitchFamily="34" charset="0"/>
            </a:endParaRPr>
          </a:p>
        </p:txBody>
      </p:sp>
      <p:pic>
        <p:nvPicPr>
          <p:cNvPr id="5" name="Picture 2" descr="http://iro23.ru/sites/all/themes/Plasma/images/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336" y="44624"/>
            <a:ext cx="582413" cy="583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Таблица 2"/>
          <p:cNvGraphicFramePr>
            <a:graphicFrameLocks noGrp="1"/>
          </p:cNvGraphicFramePr>
          <p:nvPr>
            <p:extLst>
              <p:ext uri="{D42A27DB-BD31-4B8C-83A1-F6EECF244321}">
                <p14:modId xmlns:p14="http://schemas.microsoft.com/office/powerpoint/2010/main" val="304937074"/>
              </p:ext>
            </p:extLst>
          </p:nvPr>
        </p:nvGraphicFramePr>
        <p:xfrm>
          <a:off x="1" y="628065"/>
          <a:ext cx="12192000" cy="6131795"/>
        </p:xfrm>
        <a:graphic>
          <a:graphicData uri="http://schemas.openxmlformats.org/drawingml/2006/table">
            <a:tbl>
              <a:tblPr firstRow="1" firstCol="1" bandRow="1"/>
              <a:tblGrid>
                <a:gridCol w="9239692"/>
                <a:gridCol w="2952308"/>
              </a:tblGrid>
              <a:tr h="6131795">
                <a:tc>
                  <a:txBody>
                    <a:bodyPr/>
                    <a:lstStyle/>
                    <a:p>
                      <a:pPr marL="285750" indent="-285750">
                        <a:lnSpc>
                          <a:spcPct val="107000"/>
                        </a:lnSpc>
                        <a:spcAft>
                          <a:spcPts val="0"/>
                        </a:spcAft>
                        <a:buFont typeface="Wingdings" panose="05000000000000000000" pitchFamily="2" charset="2"/>
                        <a:buChar char="ü"/>
                      </a:pPr>
                      <a:r>
                        <a:rPr lang="ru-RU" sz="1500" b="1" kern="1200" dirty="0" smtClean="0">
                          <a:solidFill>
                            <a:srgbClr val="002060"/>
                          </a:solidFill>
                          <a:latin typeface="+mn-lt"/>
                          <a:ea typeface="+mn-ea"/>
                          <a:cs typeface="+mn-cs"/>
                        </a:rPr>
                        <a:t>Индивидуальная работа с учащимися.  </a:t>
                      </a:r>
                    </a:p>
                    <a:p>
                      <a:pPr marL="285750" indent="-285750">
                        <a:lnSpc>
                          <a:spcPct val="107000"/>
                        </a:lnSpc>
                        <a:spcAft>
                          <a:spcPts val="0"/>
                        </a:spcAft>
                        <a:buFont typeface="Wingdings" panose="05000000000000000000" pitchFamily="2" charset="2"/>
                        <a:buChar char="ü"/>
                      </a:pPr>
                      <a:r>
                        <a:rPr lang="ru-RU" sz="1500" b="1" kern="1200" dirty="0" smtClean="0">
                          <a:solidFill>
                            <a:srgbClr val="002060"/>
                          </a:solidFill>
                          <a:latin typeface="+mn-lt"/>
                          <a:ea typeface="+mn-ea"/>
                          <a:cs typeface="+mn-cs"/>
                        </a:rPr>
                        <a:t>Подключение к решению вопросов родителей и психологов. </a:t>
                      </a:r>
                    </a:p>
                    <a:p>
                      <a:pPr marL="285750" indent="-285750">
                        <a:lnSpc>
                          <a:spcPct val="107000"/>
                        </a:lnSpc>
                        <a:spcAft>
                          <a:spcPts val="0"/>
                        </a:spcAft>
                        <a:buFont typeface="Wingdings" panose="05000000000000000000" pitchFamily="2" charset="2"/>
                        <a:buChar char="ü"/>
                      </a:pPr>
                      <a:r>
                        <a:rPr lang="ru-RU" sz="1500" b="1" kern="1200" dirty="0" smtClean="0">
                          <a:solidFill>
                            <a:srgbClr val="002060"/>
                          </a:solidFill>
                          <a:latin typeface="+mn-lt"/>
                          <a:ea typeface="+mn-ea"/>
                          <a:cs typeface="+mn-cs"/>
                        </a:rPr>
                        <a:t>Формирование на уроках интереса к предметной области, привлечение школьника к неформальному образованию, кружковой работе. </a:t>
                      </a:r>
                    </a:p>
                    <a:p>
                      <a:pPr marL="285750" indent="-285750">
                        <a:lnSpc>
                          <a:spcPct val="107000"/>
                        </a:lnSpc>
                        <a:spcAft>
                          <a:spcPts val="0"/>
                        </a:spcAft>
                        <a:buFont typeface="Wingdings" panose="05000000000000000000" pitchFamily="2" charset="2"/>
                        <a:buChar char="ü"/>
                      </a:pPr>
                      <a:r>
                        <a:rPr lang="ru-RU" sz="1500" b="1" kern="1200" dirty="0" smtClean="0">
                          <a:solidFill>
                            <a:srgbClr val="002060"/>
                          </a:solidFill>
                          <a:latin typeface="+mn-lt"/>
                          <a:ea typeface="+mn-ea"/>
                          <a:cs typeface="+mn-cs"/>
                        </a:rPr>
                        <a:t>Проектная и исследовательская работа по предмету или </a:t>
                      </a:r>
                      <a:r>
                        <a:rPr lang="ru-RU" sz="1500" b="1" kern="1200" dirty="0" err="1" smtClean="0">
                          <a:solidFill>
                            <a:srgbClr val="002060"/>
                          </a:solidFill>
                          <a:latin typeface="+mn-lt"/>
                          <a:ea typeface="+mn-ea"/>
                          <a:cs typeface="+mn-cs"/>
                        </a:rPr>
                        <a:t>межпредметная</a:t>
                      </a:r>
                      <a:r>
                        <a:rPr lang="ru-RU" sz="1500" b="1" kern="1200" dirty="0" smtClean="0">
                          <a:solidFill>
                            <a:srgbClr val="002060"/>
                          </a:solidFill>
                          <a:latin typeface="+mn-lt"/>
                          <a:ea typeface="+mn-ea"/>
                          <a:cs typeface="+mn-cs"/>
                        </a:rPr>
                        <a:t>.</a:t>
                      </a:r>
                    </a:p>
                    <a:p>
                      <a:pPr marL="285750" indent="-285750">
                        <a:lnSpc>
                          <a:spcPct val="107000"/>
                        </a:lnSpc>
                        <a:spcAft>
                          <a:spcPts val="0"/>
                        </a:spcAft>
                        <a:buFont typeface="Wingdings" panose="05000000000000000000" pitchFamily="2" charset="2"/>
                        <a:buChar char="ü"/>
                      </a:pPr>
                      <a:r>
                        <a:rPr lang="ru-RU" sz="1500" b="1" kern="1200" dirty="0" smtClean="0">
                          <a:solidFill>
                            <a:srgbClr val="002060"/>
                          </a:solidFill>
                          <a:latin typeface="+mn-lt"/>
                          <a:ea typeface="+mn-ea"/>
                          <a:cs typeface="+mn-cs"/>
                        </a:rPr>
                        <a:t>Ранняя профориентация, </a:t>
                      </a:r>
                      <a:r>
                        <a:rPr lang="ru-RU" sz="1500" b="1" kern="1200" dirty="0" err="1" smtClean="0">
                          <a:solidFill>
                            <a:srgbClr val="002060"/>
                          </a:solidFill>
                          <a:latin typeface="+mn-lt"/>
                          <a:ea typeface="+mn-ea"/>
                          <a:cs typeface="+mn-cs"/>
                        </a:rPr>
                        <a:t>профпробы</a:t>
                      </a:r>
                      <a:r>
                        <a:rPr lang="ru-RU" sz="1500" b="1" kern="1200" dirty="0" smtClean="0">
                          <a:solidFill>
                            <a:srgbClr val="002060"/>
                          </a:solidFill>
                          <a:latin typeface="+mn-lt"/>
                          <a:ea typeface="+mn-ea"/>
                          <a:cs typeface="+mn-cs"/>
                        </a:rPr>
                        <a:t>, </a:t>
                      </a:r>
                      <a:r>
                        <a:rPr lang="ru-RU" sz="1500" b="1" kern="1200" dirty="0" err="1" smtClean="0">
                          <a:solidFill>
                            <a:srgbClr val="002060"/>
                          </a:solidFill>
                          <a:latin typeface="+mn-lt"/>
                          <a:ea typeface="+mn-ea"/>
                          <a:cs typeface="+mn-cs"/>
                        </a:rPr>
                        <a:t>профсамоопределение</a:t>
                      </a:r>
                      <a:r>
                        <a:rPr lang="ru-RU" sz="1500" b="1" kern="1200" dirty="0" smtClean="0">
                          <a:solidFill>
                            <a:srgbClr val="002060"/>
                          </a:solidFill>
                          <a:latin typeface="+mn-lt"/>
                          <a:ea typeface="+mn-ea"/>
                          <a:cs typeface="+mn-cs"/>
                        </a:rPr>
                        <a:t>.</a:t>
                      </a:r>
                    </a:p>
                    <a:p>
                      <a:pPr marL="285750" indent="-285750">
                        <a:lnSpc>
                          <a:spcPct val="107000"/>
                        </a:lnSpc>
                        <a:spcAft>
                          <a:spcPts val="0"/>
                        </a:spcAft>
                        <a:buFont typeface="Wingdings" panose="05000000000000000000" pitchFamily="2" charset="2"/>
                        <a:buChar char="ü"/>
                      </a:pPr>
                      <a:r>
                        <a:rPr lang="ru-RU" sz="1500" b="1" kern="1200" dirty="0" smtClean="0">
                          <a:solidFill>
                            <a:srgbClr val="002060"/>
                          </a:solidFill>
                          <a:latin typeface="+mn-lt"/>
                          <a:ea typeface="+mn-ea"/>
                          <a:cs typeface="+mn-cs"/>
                        </a:rPr>
                        <a:t>Удовлетворение образовательных результатов, обучающихся с различными способностями и возможностями. Организация работы с одаренными детьми.</a:t>
                      </a:r>
                    </a:p>
                    <a:p>
                      <a:pPr marL="285750" indent="-285750">
                        <a:lnSpc>
                          <a:spcPct val="107000"/>
                        </a:lnSpc>
                        <a:spcAft>
                          <a:spcPts val="0"/>
                        </a:spcAft>
                        <a:buFont typeface="Wingdings" panose="05000000000000000000" pitchFamily="2" charset="2"/>
                        <a:buChar char="ü"/>
                      </a:pPr>
                      <a:r>
                        <a:rPr lang="ru-RU" sz="1500" b="1" kern="1200" dirty="0" smtClean="0">
                          <a:solidFill>
                            <a:srgbClr val="002060"/>
                          </a:solidFill>
                          <a:latin typeface="+mn-lt"/>
                          <a:ea typeface="+mn-ea"/>
                          <a:cs typeface="+mn-cs"/>
                        </a:rPr>
                        <a:t>Разнообразить формы уроков, использовать занимательный материал, интересный школьникам. </a:t>
                      </a:r>
                    </a:p>
                    <a:p>
                      <a:pPr marL="285750" indent="-285750">
                        <a:lnSpc>
                          <a:spcPct val="107000"/>
                        </a:lnSpc>
                        <a:spcAft>
                          <a:spcPts val="0"/>
                        </a:spcAft>
                        <a:buFont typeface="Wingdings" panose="05000000000000000000" pitchFamily="2" charset="2"/>
                        <a:buChar char="ü"/>
                      </a:pPr>
                      <a:r>
                        <a:rPr lang="ru-RU" sz="1500" b="1" kern="1200" dirty="0" smtClean="0">
                          <a:solidFill>
                            <a:srgbClr val="002060"/>
                          </a:solidFill>
                          <a:latin typeface="+mn-lt"/>
                          <a:ea typeface="+mn-ea"/>
                          <a:cs typeface="+mn-cs"/>
                        </a:rPr>
                        <a:t>Использование нестандартных ситуаций: нестандартная форма проведения уроков, использование коллективных и групповых форм организации учебной деятельности, использование познавательных и дидактических технологий. </a:t>
                      </a:r>
                    </a:p>
                    <a:p>
                      <a:pPr marL="285750" indent="-285750">
                        <a:lnSpc>
                          <a:spcPct val="107000"/>
                        </a:lnSpc>
                        <a:spcAft>
                          <a:spcPts val="0"/>
                        </a:spcAft>
                        <a:buFont typeface="Wingdings" panose="05000000000000000000" pitchFamily="2" charset="2"/>
                        <a:buChar char="ü"/>
                      </a:pPr>
                      <a:r>
                        <a:rPr lang="ru-RU" sz="1500" b="1" kern="1200" dirty="0" smtClean="0">
                          <a:solidFill>
                            <a:srgbClr val="002060"/>
                          </a:solidFill>
                          <a:latin typeface="+mn-lt"/>
                          <a:ea typeface="+mn-ea"/>
                          <a:cs typeface="+mn-cs"/>
                        </a:rPr>
                        <a:t>Создание благоприятного психологического комфортного климата на уроке.</a:t>
                      </a:r>
                    </a:p>
                    <a:p>
                      <a:pPr marL="285750" indent="-285750">
                        <a:lnSpc>
                          <a:spcPct val="107000"/>
                        </a:lnSpc>
                        <a:spcAft>
                          <a:spcPts val="0"/>
                        </a:spcAft>
                        <a:buFont typeface="Wingdings" panose="05000000000000000000" pitchFamily="2" charset="2"/>
                        <a:buChar char="ü"/>
                      </a:pPr>
                      <a:r>
                        <a:rPr lang="ru-RU" sz="1500" b="1" kern="1200" dirty="0" smtClean="0">
                          <a:solidFill>
                            <a:srgbClr val="002060"/>
                          </a:solidFill>
                          <a:latin typeface="+mn-lt"/>
                          <a:ea typeface="+mn-ea"/>
                          <a:cs typeface="+mn-cs"/>
                        </a:rPr>
                        <a:t>Включить в программу воспитания школы значимые мероприятия для обучающихся с проблемами в поведении, формирующие мотивацию достижений, расширяющие кругозор и формирующие ценности.</a:t>
                      </a:r>
                    </a:p>
                    <a:p>
                      <a:pPr marL="285750" indent="-285750">
                        <a:lnSpc>
                          <a:spcPct val="107000"/>
                        </a:lnSpc>
                        <a:spcAft>
                          <a:spcPts val="0"/>
                        </a:spcAft>
                        <a:buFont typeface="Wingdings" panose="05000000000000000000" pitchFamily="2" charset="2"/>
                        <a:buChar char="ü"/>
                      </a:pPr>
                      <a:r>
                        <a:rPr lang="ru-RU" sz="1500" b="1" kern="1200" dirty="0" smtClean="0">
                          <a:solidFill>
                            <a:srgbClr val="002060"/>
                          </a:solidFill>
                          <a:latin typeface="+mn-lt"/>
                          <a:ea typeface="+mn-ea"/>
                          <a:cs typeface="+mn-cs"/>
                        </a:rPr>
                        <a:t>Разработать программу психологического сопровождения формирования учебной мотивации обучающихся. Включить в программу мероприятия, направленные на формирование </a:t>
                      </a:r>
                      <a:r>
                        <a:rPr lang="ru-RU" sz="1500" b="1" kern="1200" dirty="0" err="1" smtClean="0">
                          <a:solidFill>
                            <a:srgbClr val="002060"/>
                          </a:solidFill>
                          <a:latin typeface="+mn-lt"/>
                          <a:ea typeface="+mn-ea"/>
                          <a:cs typeface="+mn-cs"/>
                        </a:rPr>
                        <a:t>полимотивации</a:t>
                      </a:r>
                      <a:r>
                        <a:rPr lang="ru-RU" sz="1500" b="1" kern="1200" dirty="0" smtClean="0">
                          <a:solidFill>
                            <a:srgbClr val="002060"/>
                          </a:solidFill>
                          <a:latin typeface="+mn-lt"/>
                          <a:ea typeface="+mn-ea"/>
                          <a:cs typeface="+mn-cs"/>
                        </a:rPr>
                        <a:t> обучающихся (</a:t>
                      </a:r>
                      <a:r>
                        <a:rPr lang="ru-RU" sz="1500" b="1" kern="1200" dirty="0" err="1" smtClean="0">
                          <a:solidFill>
                            <a:srgbClr val="002060"/>
                          </a:solidFill>
                          <a:latin typeface="+mn-lt"/>
                          <a:ea typeface="+mn-ea"/>
                          <a:cs typeface="+mn-cs"/>
                        </a:rPr>
                        <a:t>Е.П.Ильин</a:t>
                      </a:r>
                      <a:r>
                        <a:rPr lang="ru-RU" sz="1500" b="1" kern="1200" dirty="0" smtClean="0">
                          <a:solidFill>
                            <a:srgbClr val="002060"/>
                          </a:solidFill>
                          <a:latin typeface="+mn-lt"/>
                          <a:ea typeface="+mn-ea"/>
                          <a:cs typeface="+mn-cs"/>
                        </a:rPr>
                        <a:t>).</a:t>
                      </a:r>
                    </a:p>
                    <a:p>
                      <a:pPr marL="285750" indent="-285750">
                        <a:lnSpc>
                          <a:spcPct val="107000"/>
                        </a:lnSpc>
                        <a:spcAft>
                          <a:spcPts val="0"/>
                        </a:spcAft>
                        <a:buFont typeface="Wingdings" panose="05000000000000000000" pitchFamily="2" charset="2"/>
                        <a:buChar char="ü"/>
                      </a:pPr>
                      <a:r>
                        <a:rPr lang="ru-RU" sz="1500" b="1" kern="1200" dirty="0" smtClean="0">
                          <a:solidFill>
                            <a:srgbClr val="002060"/>
                          </a:solidFill>
                          <a:latin typeface="+mn-lt"/>
                          <a:ea typeface="+mn-ea"/>
                          <a:cs typeface="+mn-cs"/>
                        </a:rPr>
                        <a:t>Включить в программу мероприятия (конкурсы для обучающихся) направленные на интеллектуально-познавательную, спортивно-оздоровительную, творческо-художественную сферы обучающихся. Не менее 4 мероприятий в год на каждую направленность, всего не менее 12 мероприятий с обязательным</a:t>
                      </a:r>
                      <a:r>
                        <a:rPr lang="ru-RU" sz="1500" b="1" kern="1200" baseline="0" dirty="0" smtClean="0">
                          <a:solidFill>
                            <a:srgbClr val="002060"/>
                          </a:solidFill>
                          <a:latin typeface="+mn-lt"/>
                          <a:ea typeface="+mn-ea"/>
                          <a:cs typeface="+mn-cs"/>
                        </a:rPr>
                        <a:t> </a:t>
                      </a:r>
                      <a:r>
                        <a:rPr lang="ru-RU" sz="1500" b="1" kern="1200" dirty="0" smtClean="0">
                          <a:solidFill>
                            <a:srgbClr val="002060"/>
                          </a:solidFill>
                          <a:latin typeface="+mn-lt"/>
                          <a:ea typeface="+mn-ea"/>
                          <a:cs typeface="+mn-cs"/>
                        </a:rPr>
                        <a:t>участием всех обучающихся. </a:t>
                      </a:r>
                    </a:p>
                    <a:p>
                      <a:pPr marL="285750" indent="-285750">
                        <a:lnSpc>
                          <a:spcPct val="107000"/>
                        </a:lnSpc>
                        <a:spcAft>
                          <a:spcPts val="0"/>
                        </a:spcAft>
                        <a:buFont typeface="Wingdings" panose="05000000000000000000" pitchFamily="2" charset="2"/>
                        <a:buChar char="ü"/>
                      </a:pPr>
                      <a:r>
                        <a:rPr lang="ru-RU" sz="1500" b="1" kern="1200" dirty="0" smtClean="0">
                          <a:solidFill>
                            <a:srgbClr val="002060"/>
                          </a:solidFill>
                          <a:latin typeface="+mn-lt"/>
                          <a:ea typeface="+mn-ea"/>
                          <a:cs typeface="+mn-cs"/>
                        </a:rPr>
                        <a:t>Разработать положения о системе внешней мотивации по участию в конкурсах для  обучающихся  с поощрением как процесса участия (сертификат, свидетельство участника) так и результатов участия (1,2,3 места в каждой номинации по параллелям/классам).</a:t>
                      </a:r>
                    </a:p>
                  </a:txBody>
                  <a:tcPr marL="53662" marR="536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500" b="1" kern="1200" dirty="0" smtClean="0">
                          <a:solidFill>
                            <a:srgbClr val="002060"/>
                          </a:solidFill>
                          <a:latin typeface="+mn-lt"/>
                          <a:ea typeface="+mn-ea"/>
                          <a:cs typeface="+mn-cs"/>
                        </a:rPr>
                        <a:t>Изменение ООП НОО, ООО, СОО</a:t>
                      </a:r>
                    </a:p>
                    <a:p>
                      <a:pPr>
                        <a:lnSpc>
                          <a:spcPct val="107000"/>
                        </a:lnSpc>
                        <a:spcAft>
                          <a:spcPts val="0"/>
                        </a:spcAft>
                      </a:pPr>
                      <a:r>
                        <a:rPr lang="ru-RU" sz="1500" b="1" kern="1200" dirty="0" smtClean="0">
                          <a:solidFill>
                            <a:srgbClr val="002060"/>
                          </a:solidFill>
                          <a:latin typeface="+mn-lt"/>
                          <a:ea typeface="+mn-ea"/>
                          <a:cs typeface="+mn-cs"/>
                        </a:rPr>
                        <a:t>Учебный план: </a:t>
                      </a:r>
                    </a:p>
                    <a:p>
                      <a:pPr>
                        <a:lnSpc>
                          <a:spcPct val="107000"/>
                        </a:lnSpc>
                        <a:spcAft>
                          <a:spcPts val="0"/>
                        </a:spcAft>
                      </a:pPr>
                      <a:r>
                        <a:rPr lang="ru-RU" sz="1500" b="1" kern="1200" dirty="0" smtClean="0">
                          <a:solidFill>
                            <a:srgbClr val="002060"/>
                          </a:solidFill>
                          <a:latin typeface="+mn-lt"/>
                          <a:ea typeface="+mn-ea"/>
                          <a:cs typeface="+mn-cs"/>
                        </a:rPr>
                        <a:t>-организация востребованного профильного обучения:</a:t>
                      </a:r>
                    </a:p>
                    <a:p>
                      <a:pPr>
                        <a:lnSpc>
                          <a:spcPct val="107000"/>
                        </a:lnSpc>
                        <a:spcAft>
                          <a:spcPts val="0"/>
                        </a:spcAft>
                      </a:pPr>
                      <a:r>
                        <a:rPr lang="ru-RU" sz="1500" b="1" kern="1200" dirty="0" smtClean="0">
                          <a:solidFill>
                            <a:srgbClr val="002060"/>
                          </a:solidFill>
                          <a:latin typeface="+mn-lt"/>
                          <a:ea typeface="+mn-ea"/>
                          <a:cs typeface="+mn-cs"/>
                        </a:rPr>
                        <a:t>углубленное изучение предметов, необходимых для сдачи ГИА; </a:t>
                      </a:r>
                      <a:r>
                        <a:rPr lang="ru-RU" sz="1500" b="1" kern="1200" dirty="0" err="1" smtClean="0">
                          <a:solidFill>
                            <a:srgbClr val="002060"/>
                          </a:solidFill>
                          <a:latin typeface="+mn-lt"/>
                          <a:ea typeface="+mn-ea"/>
                          <a:cs typeface="+mn-cs"/>
                        </a:rPr>
                        <a:t>практикоориентированные</a:t>
                      </a:r>
                      <a:r>
                        <a:rPr lang="ru-RU" sz="1500" b="1" kern="1200" dirty="0" smtClean="0">
                          <a:solidFill>
                            <a:srgbClr val="002060"/>
                          </a:solidFill>
                          <a:latin typeface="+mn-lt"/>
                          <a:ea typeface="+mn-ea"/>
                          <a:cs typeface="+mn-cs"/>
                        </a:rPr>
                        <a:t> элективные курсы;</a:t>
                      </a:r>
                    </a:p>
                    <a:p>
                      <a:pPr>
                        <a:lnSpc>
                          <a:spcPct val="107000"/>
                        </a:lnSpc>
                        <a:spcAft>
                          <a:spcPts val="0"/>
                        </a:spcAft>
                      </a:pPr>
                      <a:r>
                        <a:rPr lang="ru-RU" sz="1500" b="1" kern="1200" dirty="0" smtClean="0">
                          <a:solidFill>
                            <a:srgbClr val="002060"/>
                          </a:solidFill>
                          <a:latin typeface="+mn-lt"/>
                          <a:ea typeface="+mn-ea"/>
                          <a:cs typeface="+mn-cs"/>
                        </a:rPr>
                        <a:t>организовать профессиональное обучение в школе.</a:t>
                      </a:r>
                    </a:p>
                    <a:p>
                      <a:pPr>
                        <a:lnSpc>
                          <a:spcPct val="107000"/>
                        </a:lnSpc>
                        <a:spcAft>
                          <a:spcPts val="0"/>
                        </a:spcAft>
                      </a:pPr>
                      <a:r>
                        <a:rPr lang="ru-RU" sz="1500" b="1" kern="1200" dirty="0" smtClean="0">
                          <a:solidFill>
                            <a:srgbClr val="002060"/>
                          </a:solidFill>
                          <a:latin typeface="+mn-lt"/>
                          <a:ea typeface="+mn-ea"/>
                          <a:cs typeface="+mn-cs"/>
                        </a:rPr>
                        <a:t>План внеурочной деятельности:</a:t>
                      </a:r>
                    </a:p>
                    <a:p>
                      <a:pPr>
                        <a:lnSpc>
                          <a:spcPct val="107000"/>
                        </a:lnSpc>
                        <a:spcAft>
                          <a:spcPts val="0"/>
                        </a:spcAft>
                      </a:pPr>
                      <a:r>
                        <a:rPr lang="ru-RU" sz="1500" b="1" kern="1200" dirty="0" smtClean="0">
                          <a:solidFill>
                            <a:srgbClr val="002060"/>
                          </a:solidFill>
                          <a:latin typeface="+mn-lt"/>
                          <a:ea typeface="+mn-ea"/>
                          <a:cs typeface="+mn-cs"/>
                        </a:rPr>
                        <a:t>Востребованная и качественная внеурочная деятельность.</a:t>
                      </a:r>
                    </a:p>
                    <a:p>
                      <a:pPr>
                        <a:lnSpc>
                          <a:spcPct val="107000"/>
                        </a:lnSpc>
                        <a:spcAft>
                          <a:spcPts val="0"/>
                        </a:spcAft>
                      </a:pPr>
                      <a:endParaRPr lang="ru-RU" sz="1500" b="1" kern="1200" dirty="0" smtClean="0">
                        <a:solidFill>
                          <a:srgbClr val="002060"/>
                        </a:solidFill>
                        <a:latin typeface="+mn-lt"/>
                        <a:ea typeface="+mn-ea"/>
                        <a:cs typeface="+mn-cs"/>
                      </a:endParaRPr>
                    </a:p>
                    <a:p>
                      <a:pPr>
                        <a:lnSpc>
                          <a:spcPct val="107000"/>
                        </a:lnSpc>
                        <a:spcAft>
                          <a:spcPts val="0"/>
                        </a:spcAft>
                      </a:pPr>
                      <a:r>
                        <a:rPr lang="ru-RU" sz="1500" b="1" kern="1200" dirty="0" smtClean="0">
                          <a:solidFill>
                            <a:srgbClr val="002060"/>
                          </a:solidFill>
                          <a:latin typeface="+mn-lt"/>
                          <a:ea typeface="+mn-ea"/>
                          <a:cs typeface="+mn-cs"/>
                        </a:rPr>
                        <a:t>Оптимизация методов и приемов урочной и внеурочной деятельности.</a:t>
                      </a:r>
                    </a:p>
                    <a:p>
                      <a:pPr>
                        <a:lnSpc>
                          <a:spcPct val="107000"/>
                        </a:lnSpc>
                        <a:spcAft>
                          <a:spcPts val="0"/>
                        </a:spcAft>
                      </a:pPr>
                      <a:endParaRPr lang="ru-RU" sz="1500" b="1" kern="1200" dirty="0" smtClean="0">
                        <a:solidFill>
                          <a:srgbClr val="002060"/>
                        </a:solidFill>
                        <a:latin typeface="+mn-lt"/>
                        <a:ea typeface="+mn-ea"/>
                        <a:cs typeface="+mn-cs"/>
                      </a:endParaRPr>
                    </a:p>
                    <a:p>
                      <a:pPr>
                        <a:lnSpc>
                          <a:spcPct val="107000"/>
                        </a:lnSpc>
                        <a:spcAft>
                          <a:spcPts val="0"/>
                        </a:spcAft>
                      </a:pPr>
                      <a:r>
                        <a:rPr lang="ru-RU" sz="1500" b="1" kern="1200" dirty="0" smtClean="0">
                          <a:solidFill>
                            <a:srgbClr val="002060"/>
                          </a:solidFill>
                          <a:latin typeface="+mn-lt"/>
                          <a:ea typeface="+mn-ea"/>
                          <a:cs typeface="+mn-cs"/>
                        </a:rPr>
                        <a:t>Введение формирующего оценивания.</a:t>
                      </a:r>
                    </a:p>
                    <a:p>
                      <a:pPr>
                        <a:lnSpc>
                          <a:spcPct val="107000"/>
                        </a:lnSpc>
                        <a:spcAft>
                          <a:spcPts val="0"/>
                        </a:spcAft>
                      </a:pPr>
                      <a:r>
                        <a:rPr lang="ru-RU" sz="1500" b="1" kern="1200" dirty="0" smtClean="0">
                          <a:solidFill>
                            <a:srgbClr val="002060"/>
                          </a:solidFill>
                          <a:latin typeface="+mn-lt"/>
                          <a:ea typeface="+mn-ea"/>
                          <a:cs typeface="+mn-cs"/>
                        </a:rPr>
                        <a:t>Повышение качества работы и своевременность</a:t>
                      </a:r>
                      <a:r>
                        <a:rPr lang="ru-RU" sz="1500" b="1" kern="1200" baseline="0" dirty="0" smtClean="0">
                          <a:solidFill>
                            <a:srgbClr val="002060"/>
                          </a:solidFill>
                          <a:latin typeface="+mn-lt"/>
                          <a:ea typeface="+mn-ea"/>
                          <a:cs typeface="+mn-cs"/>
                        </a:rPr>
                        <a:t> внесения информации (отметок) в Электронный журнал.</a:t>
                      </a:r>
                      <a:r>
                        <a:rPr lang="ru-RU" sz="1500" b="1" kern="1200" dirty="0" smtClean="0">
                          <a:solidFill>
                            <a:srgbClr val="002060"/>
                          </a:solidFill>
                          <a:latin typeface="+mn-lt"/>
                          <a:ea typeface="+mn-ea"/>
                          <a:cs typeface="+mn-cs"/>
                        </a:rPr>
                        <a:t> </a:t>
                      </a:r>
                    </a:p>
                  </a:txBody>
                  <a:tcPr marL="53662" marR="536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43088008"/>
      </p:ext>
    </p:extLst>
  </p:cSld>
  <p:clrMapOvr>
    <a:masterClrMapping/>
  </p:clrMapOvr>
  <p:transition spd="med">
    <p:pull dir="r"/>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826</TotalTime>
  <Words>3662</Words>
  <Application>Microsoft Office PowerPoint</Application>
  <PresentationFormat>Широкоэкранный</PresentationFormat>
  <Paragraphs>272</Paragraphs>
  <Slides>16</Slides>
  <Notes>13</Notes>
  <HiddenSlides>0</HiddenSlides>
  <MMClips>0</MMClips>
  <ScaleCrop>false</ScaleCrop>
  <HeadingPairs>
    <vt:vector size="6" baseType="variant">
      <vt:variant>
        <vt:lpstr>Использованные шрифты</vt:lpstr>
      </vt:variant>
      <vt:variant>
        <vt:i4>7</vt:i4>
      </vt:variant>
      <vt:variant>
        <vt:lpstr>Тема</vt:lpstr>
      </vt:variant>
      <vt:variant>
        <vt:i4>3</vt:i4>
      </vt:variant>
      <vt:variant>
        <vt:lpstr>Заголовки слайдов</vt:lpstr>
      </vt:variant>
      <vt:variant>
        <vt:i4>16</vt:i4>
      </vt:variant>
    </vt:vector>
  </HeadingPairs>
  <TitlesOfParts>
    <vt:vector size="26" baseType="lpstr">
      <vt:lpstr>Arial</vt:lpstr>
      <vt:lpstr>Bahnschrift Condensed</vt:lpstr>
      <vt:lpstr>Calibri</vt:lpstr>
      <vt:lpstr>Calibri Light</vt:lpstr>
      <vt:lpstr>Constantia</vt:lpstr>
      <vt:lpstr>Verdana</vt:lpstr>
      <vt:lpstr>Wingdings</vt:lpstr>
      <vt:lpstr>Тема Office</vt:lpstr>
      <vt:lpstr>2_Тема Office</vt:lpstr>
      <vt:lpstr>3_Тема Office</vt:lpstr>
      <vt:lpstr>ГБОУ ИРО КРАСНОДАРСКОГО КРАЯ </vt:lpstr>
      <vt:lpstr>Презентация PowerPoint</vt:lpstr>
      <vt:lpstr>Презентация PowerPoint</vt:lpstr>
      <vt:lpstr>1.Низкий уровень оснащения школы. Рекомендуемые меры</vt:lpstr>
      <vt:lpstr>2. Дефицит педагогических кадров. Рекомендуемые меры</vt:lpstr>
      <vt:lpstr>3.Недостаточная предметная и методическая компетентность учителей. Рекомендуемые меры</vt:lpstr>
      <vt:lpstr>4.Высокая доля обучающихся с ОВЗ. Рекомендуемые меры</vt:lpstr>
      <vt:lpstr>5.Низкое качество преодоления языкового и культурного барьеров. Рекомендуемые меры</vt:lpstr>
      <vt:lpstr>6.Низкая учебная мотивация обучающихся. Рекомендуемые меры</vt:lpstr>
      <vt:lpstr>6.Низкая учебная мотивация обучающихся. Рекомендуемые меры</vt:lpstr>
      <vt:lpstr>7.Пониженный уровень школьного благополучия.  Рекомендуемые меры</vt:lpstr>
      <vt:lpstr>7.Пониженный уровень школьного благополучия.  Рекомендуемые меры</vt:lpstr>
      <vt:lpstr>8.Низкий уровень дисциплины в классе. Рекомендуемые меры</vt:lpstr>
      <vt:lpstr>9.Высокая доля обучающихся с рисками учебной неуспешности. Рекомендуемые меры</vt:lpstr>
      <vt:lpstr>9.Высокая доля обучающихся с рисками учебной неуспешности. Рекомендуемые меры</vt:lpstr>
      <vt:lpstr>10.Низкий уровень вовлеченности родителей. Рекомендуемые меры</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Local</dc:creator>
  <cp:lastModifiedBy>Марина Ф. Шлык</cp:lastModifiedBy>
  <cp:revision>58</cp:revision>
  <cp:lastPrinted>2021-03-30T08:49:13Z</cp:lastPrinted>
  <dcterms:created xsi:type="dcterms:W3CDTF">2021-03-28T12:25:47Z</dcterms:created>
  <dcterms:modified xsi:type="dcterms:W3CDTF">2021-03-30T09:48:10Z</dcterms:modified>
</cp:coreProperties>
</file>